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3" r:id="rId4"/>
    <p:sldId id="259" r:id="rId5"/>
    <p:sldId id="264" r:id="rId6"/>
    <p:sldId id="273" r:id="rId7"/>
    <p:sldId id="274" r:id="rId8"/>
    <p:sldId id="272" r:id="rId9"/>
    <p:sldId id="266" r:id="rId10"/>
    <p:sldId id="267" r:id="rId11"/>
    <p:sldId id="271" r:id="rId12"/>
    <p:sldId id="275" r:id="rId13"/>
    <p:sldId id="287" r:id="rId14"/>
    <p:sldId id="288" r:id="rId15"/>
    <p:sldId id="268" r:id="rId16"/>
    <p:sldId id="277" r:id="rId17"/>
    <p:sldId id="282" r:id="rId18"/>
    <p:sldId id="278" r:id="rId19"/>
    <p:sldId id="285" r:id="rId20"/>
    <p:sldId id="283" r:id="rId21"/>
    <p:sldId id="269" r:id="rId22"/>
    <p:sldId id="280" r:id="rId23"/>
    <p:sldId id="279" r:id="rId24"/>
    <p:sldId id="281" r:id="rId25"/>
    <p:sldId id="270" r:id="rId26"/>
    <p:sldId id="284" r:id="rId27"/>
    <p:sldId id="286" r:id="rId28"/>
    <p:sldId id="261" r:id="rId29"/>
    <p:sldId id="262" r:id="rId3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 autoAdjust="0"/>
    <p:restoredTop sz="94651"/>
  </p:normalViewPr>
  <p:slideViewPr>
    <p:cSldViewPr snapToGrid="0">
      <p:cViewPr varScale="1">
        <p:scale>
          <a:sx n="115" d="100"/>
          <a:sy n="115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BDE5E-C9EC-5943-B207-7CF8AEB83FFA}" type="datetimeFigureOut">
              <a:rPr lang="es-ES_tradnl" smtClean="0"/>
              <a:t>19/5/25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1B725-EC33-C744-8A4B-BCA3DA025F2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0974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29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BFB069-949F-FB95-2115-DF17B389FD1A}"/>
              </a:ext>
            </a:extLst>
          </p:cNvPr>
          <p:cNvSpPr txBox="1">
            <a:spLocks/>
          </p:cNvSpPr>
          <p:nvPr userDrawn="1"/>
        </p:nvSpPr>
        <p:spPr>
          <a:xfrm>
            <a:off x="274639" y="1485886"/>
            <a:ext cx="11430000" cy="387798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¿Qué es una API?</a:t>
            </a:r>
          </a:p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Gobierno de APIs</a:t>
            </a:r>
          </a:p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¿Qué es Azure API Management?</a:t>
            </a:r>
            <a:endParaRPr lang="es-PE" sz="1800" noProof="0" dirty="0">
              <a:solidFill>
                <a:schemeClr val="tx1"/>
              </a:solidFill>
              <a:latin typeface="+mn-lt"/>
            </a:endParaRPr>
          </a:p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Patrones de Azure API Management</a:t>
            </a:r>
          </a:p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Governanza de APIs con API Center</a:t>
            </a:r>
          </a:p>
          <a:p>
            <a:pPr marL="800100" lvl="2" indent="-571500">
              <a:buFont typeface="Calibri" pitchFamily="34" charset="0"/>
              <a:buChar char="-"/>
            </a:pPr>
            <a:r>
              <a:rPr lang="en-US" sz="3600" dirty="0">
                <a:solidFill>
                  <a:srgbClr val="001729"/>
                </a:solidFill>
                <a:latin typeface="Corbel"/>
              </a:rPr>
              <a:t>Demo</a:t>
            </a:r>
          </a:p>
          <a:p>
            <a:endParaRPr lang="en-US" dirty="0"/>
          </a:p>
          <a:p>
            <a:r>
              <a:rPr lang="en-US" dirty="0"/>
              <a:t>	</a:t>
            </a:r>
            <a:endParaRPr lang="en-US" dirty="0">
              <a:cs typeface="Segoe UI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FEB80B-8582-B19C-1E9E-69D3948FFF45}"/>
              </a:ext>
            </a:extLst>
          </p:cNvPr>
          <p:cNvSpPr txBox="1"/>
          <p:nvPr userDrawn="1"/>
        </p:nvSpPr>
        <p:spPr>
          <a:xfrm>
            <a:off x="274639" y="263003"/>
            <a:ext cx="12003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266DD3"/>
                </a:solidFill>
                <a:latin typeface="Corbel"/>
                <a:cs typeface="Segoe UI"/>
              </a:rPr>
              <a:t>Agenda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385084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31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9">
            <a:extLst>
              <a:ext uri="{FF2B5EF4-FFF2-40B4-BE49-F238E27FC236}">
                <a16:creationId xmlns:a16="http://schemas.microsoft.com/office/drawing/2014/main" id="{0529D3C1-5585-F085-E63D-B3D9915FEE03}"/>
              </a:ext>
            </a:extLst>
          </p:cNvPr>
          <p:cNvGrpSpPr/>
          <p:nvPr userDrawn="1"/>
        </p:nvGrpSpPr>
        <p:grpSpPr>
          <a:xfrm>
            <a:off x="8580437" y="3489324"/>
            <a:ext cx="3124200" cy="3061148"/>
            <a:chOff x="15051631" y="3994773"/>
            <a:chExt cx="6185524" cy="6582674"/>
          </a:xfrm>
        </p:grpSpPr>
        <p:grpSp>
          <p:nvGrpSpPr>
            <p:cNvPr id="86" name="Group 322">
              <a:extLst>
                <a:ext uri="{FF2B5EF4-FFF2-40B4-BE49-F238E27FC236}">
                  <a16:creationId xmlns:a16="http://schemas.microsoft.com/office/drawing/2014/main" id="{37B806D5-419F-1C48-EA8B-F87D8220848C}"/>
                </a:ext>
              </a:extLst>
            </p:cNvPr>
            <p:cNvGrpSpPr/>
            <p:nvPr/>
          </p:nvGrpSpPr>
          <p:grpSpPr>
            <a:xfrm>
              <a:off x="17881934" y="6408262"/>
              <a:ext cx="3179997" cy="4169185"/>
              <a:chOff x="12795250" y="366713"/>
              <a:chExt cx="2738438" cy="3589337"/>
            </a:xfrm>
          </p:grpSpPr>
          <p:sp>
            <p:nvSpPr>
              <p:cNvPr id="138" name="Freeform 129">
                <a:extLst>
                  <a:ext uri="{FF2B5EF4-FFF2-40B4-BE49-F238E27FC236}">
                    <a16:creationId xmlns:a16="http://schemas.microsoft.com/office/drawing/2014/main" id="{4802EAED-E660-3B7C-4912-29BF52F44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5250" y="561975"/>
                <a:ext cx="2687638" cy="3394075"/>
              </a:xfrm>
              <a:custGeom>
                <a:avLst/>
                <a:gdLst>
                  <a:gd name="T0" fmla="*/ 9 w 424"/>
                  <a:gd name="T1" fmla="*/ 0 h 536"/>
                  <a:gd name="T2" fmla="*/ 0 w 424"/>
                  <a:gd name="T3" fmla="*/ 25 h 536"/>
                  <a:gd name="T4" fmla="*/ 0 w 424"/>
                  <a:gd name="T5" fmla="*/ 497 h 536"/>
                  <a:gd name="T6" fmla="*/ 39 w 424"/>
                  <a:gd name="T7" fmla="*/ 536 h 536"/>
                  <a:gd name="T8" fmla="*/ 391 w 424"/>
                  <a:gd name="T9" fmla="*/ 536 h 536"/>
                  <a:gd name="T10" fmla="*/ 424 w 424"/>
                  <a:gd name="T11" fmla="*/ 519 h 536"/>
                  <a:gd name="T12" fmla="*/ 393 w 424"/>
                  <a:gd name="T13" fmla="*/ 534 h 536"/>
                  <a:gd name="T14" fmla="*/ 42 w 424"/>
                  <a:gd name="T15" fmla="*/ 534 h 536"/>
                  <a:gd name="T16" fmla="*/ 2 w 424"/>
                  <a:gd name="T17" fmla="*/ 494 h 536"/>
                  <a:gd name="T18" fmla="*/ 2 w 424"/>
                  <a:gd name="T19" fmla="*/ 22 h 536"/>
                  <a:gd name="T20" fmla="*/ 9 w 424"/>
                  <a:gd name="T21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4" h="536">
                    <a:moveTo>
                      <a:pt x="9" y="0"/>
                    </a:moveTo>
                    <a:cubicBezTo>
                      <a:pt x="3" y="6"/>
                      <a:pt x="0" y="15"/>
                      <a:pt x="0" y="25"/>
                    </a:cubicBezTo>
                    <a:cubicBezTo>
                      <a:pt x="0" y="497"/>
                      <a:pt x="0" y="497"/>
                      <a:pt x="0" y="497"/>
                    </a:cubicBezTo>
                    <a:cubicBezTo>
                      <a:pt x="0" y="519"/>
                      <a:pt x="18" y="536"/>
                      <a:pt x="39" y="536"/>
                    </a:cubicBezTo>
                    <a:cubicBezTo>
                      <a:pt x="391" y="536"/>
                      <a:pt x="391" y="536"/>
                      <a:pt x="391" y="536"/>
                    </a:cubicBezTo>
                    <a:cubicBezTo>
                      <a:pt x="405" y="536"/>
                      <a:pt x="416" y="530"/>
                      <a:pt x="424" y="519"/>
                    </a:cubicBezTo>
                    <a:cubicBezTo>
                      <a:pt x="416" y="528"/>
                      <a:pt x="405" y="534"/>
                      <a:pt x="393" y="534"/>
                    </a:cubicBezTo>
                    <a:cubicBezTo>
                      <a:pt x="42" y="534"/>
                      <a:pt x="42" y="534"/>
                      <a:pt x="42" y="534"/>
                    </a:cubicBezTo>
                    <a:cubicBezTo>
                      <a:pt x="20" y="534"/>
                      <a:pt x="2" y="516"/>
                      <a:pt x="2" y="49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14"/>
                      <a:pt x="5" y="6"/>
                      <a:pt x="9" y="0"/>
                    </a:cubicBezTo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0">
                <a:extLst>
                  <a:ext uri="{FF2B5EF4-FFF2-40B4-BE49-F238E27FC236}">
                    <a16:creationId xmlns:a16="http://schemas.microsoft.com/office/drawing/2014/main" id="{5EBC57BB-B1C8-501B-90EF-EAD7DE372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07950" y="455613"/>
                <a:ext cx="2725738" cy="3487737"/>
              </a:xfrm>
              <a:custGeom>
                <a:avLst/>
                <a:gdLst>
                  <a:gd name="T0" fmla="*/ 430 w 430"/>
                  <a:gd name="T1" fmla="*/ 511 h 551"/>
                  <a:gd name="T2" fmla="*/ 391 w 430"/>
                  <a:gd name="T3" fmla="*/ 551 h 551"/>
                  <a:gd name="T4" fmla="*/ 40 w 430"/>
                  <a:gd name="T5" fmla="*/ 551 h 551"/>
                  <a:gd name="T6" fmla="*/ 0 w 430"/>
                  <a:gd name="T7" fmla="*/ 511 h 551"/>
                  <a:gd name="T8" fmla="*/ 0 w 430"/>
                  <a:gd name="T9" fmla="*/ 39 h 551"/>
                  <a:gd name="T10" fmla="*/ 40 w 430"/>
                  <a:gd name="T11" fmla="*/ 0 h 551"/>
                  <a:gd name="T12" fmla="*/ 391 w 430"/>
                  <a:gd name="T13" fmla="*/ 0 h 551"/>
                  <a:gd name="T14" fmla="*/ 430 w 430"/>
                  <a:gd name="T15" fmla="*/ 39 h 551"/>
                  <a:gd name="T16" fmla="*/ 430 w 430"/>
                  <a:gd name="T17" fmla="*/ 51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551">
                    <a:moveTo>
                      <a:pt x="430" y="511"/>
                    </a:moveTo>
                    <a:cubicBezTo>
                      <a:pt x="430" y="533"/>
                      <a:pt x="413" y="551"/>
                      <a:pt x="391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18" y="551"/>
                      <a:pt x="0" y="533"/>
                      <a:pt x="0" y="51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3" y="0"/>
                      <a:pt x="430" y="17"/>
                      <a:pt x="430" y="39"/>
                    </a:cubicBezTo>
                    <a:cubicBezTo>
                      <a:pt x="430" y="511"/>
                      <a:pt x="430" y="511"/>
                      <a:pt x="430" y="511"/>
                    </a:cubicBezTo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1">
                <a:extLst>
                  <a:ext uri="{FF2B5EF4-FFF2-40B4-BE49-F238E27FC236}">
                    <a16:creationId xmlns:a16="http://schemas.microsoft.com/office/drawing/2014/main" id="{0A6773B0-785E-C5F7-04FF-07D54322C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1C1C1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2">
                <a:extLst>
                  <a:ext uri="{FF2B5EF4-FFF2-40B4-BE49-F238E27FC236}">
                    <a16:creationId xmlns:a16="http://schemas.microsoft.com/office/drawing/2014/main" id="{F4BF298D-AF97-4C69-253E-952D6F628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133">
                <a:extLst>
                  <a:ext uri="{FF2B5EF4-FFF2-40B4-BE49-F238E27FC236}">
                    <a16:creationId xmlns:a16="http://schemas.microsoft.com/office/drawing/2014/main" id="{04B22D95-2D36-2F8E-1034-766F8CD5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  <a:close/>
                  </a:path>
                </a:pathLst>
              </a:custGeom>
              <a:solidFill>
                <a:srgbClr val="FFFCF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4">
                <a:extLst>
                  <a:ext uri="{FF2B5EF4-FFF2-40B4-BE49-F238E27FC236}">
                    <a16:creationId xmlns:a16="http://schemas.microsoft.com/office/drawing/2014/main" id="{74DF6626-E5FD-7DFF-2979-2EED9F335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Rectangle 135">
                <a:extLst>
                  <a:ext uri="{FF2B5EF4-FFF2-40B4-BE49-F238E27FC236}">
                    <a16:creationId xmlns:a16="http://schemas.microsoft.com/office/drawing/2014/main" id="{C2B9805E-64FC-254D-F81F-0FEF6C318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8763" y="3360738"/>
                <a:ext cx="868363" cy="107950"/>
              </a:xfrm>
              <a:prstGeom prst="rect">
                <a:avLst/>
              </a:prstGeom>
              <a:solidFill>
                <a:srgbClr val="EB505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Rectangle 136">
                <a:extLst>
                  <a:ext uri="{FF2B5EF4-FFF2-40B4-BE49-F238E27FC236}">
                    <a16:creationId xmlns:a16="http://schemas.microsoft.com/office/drawing/2014/main" id="{3BD9CF35-F9C4-1758-5F78-1E1FDEB30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1423988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Rectangle 137">
                <a:extLst>
                  <a:ext uri="{FF2B5EF4-FFF2-40B4-BE49-F238E27FC236}">
                    <a16:creationId xmlns:a16="http://schemas.microsoft.com/office/drawing/2014/main" id="{466F1001-1B24-A587-4573-B0B486B02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1619250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Rectangle 138">
                <a:extLst>
                  <a:ext uri="{FF2B5EF4-FFF2-40B4-BE49-F238E27FC236}">
                    <a16:creationId xmlns:a16="http://schemas.microsoft.com/office/drawing/2014/main" id="{6EFE2AFF-EF28-F96C-8A68-95DD67B9E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1822450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Rectangle 139">
                <a:extLst>
                  <a:ext uri="{FF2B5EF4-FFF2-40B4-BE49-F238E27FC236}">
                    <a16:creationId xmlns:a16="http://schemas.microsoft.com/office/drawing/2014/main" id="{063BDC40-F102-570E-D12D-6DDA43818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019300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Rectangle 140">
                <a:extLst>
                  <a:ext uri="{FF2B5EF4-FFF2-40B4-BE49-F238E27FC236}">
                    <a16:creationId xmlns:a16="http://schemas.microsoft.com/office/drawing/2014/main" id="{B786F902-72B3-7049-698F-0F72F3032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220913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Rectangle 141">
                <a:extLst>
                  <a:ext uri="{FF2B5EF4-FFF2-40B4-BE49-F238E27FC236}">
                    <a16:creationId xmlns:a16="http://schemas.microsoft.com/office/drawing/2014/main" id="{CD04E998-C926-2689-379D-36363496B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424113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Rectangle 142">
                <a:extLst>
                  <a:ext uri="{FF2B5EF4-FFF2-40B4-BE49-F238E27FC236}">
                    <a16:creationId xmlns:a16="http://schemas.microsoft.com/office/drawing/2014/main" id="{A70030F6-76B2-6186-DA21-B93249A1A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619375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Rectangle 143">
                <a:extLst>
                  <a:ext uri="{FF2B5EF4-FFF2-40B4-BE49-F238E27FC236}">
                    <a16:creationId xmlns:a16="http://schemas.microsoft.com/office/drawing/2014/main" id="{DD00366B-AE8E-241A-16B9-2852C2C1A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822575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Rectangle 144">
                <a:extLst>
                  <a:ext uri="{FF2B5EF4-FFF2-40B4-BE49-F238E27FC236}">
                    <a16:creationId xmlns:a16="http://schemas.microsoft.com/office/drawing/2014/main" id="{3E5747B3-D10C-B489-4384-A3D78E2DA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3025775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Rectangle 145">
                <a:extLst>
                  <a:ext uri="{FF2B5EF4-FFF2-40B4-BE49-F238E27FC236}">
                    <a16:creationId xmlns:a16="http://schemas.microsoft.com/office/drawing/2014/main" id="{4D4F49F9-5509-E46B-EE04-DA244E03D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1213" y="1006475"/>
                <a:ext cx="1325563" cy="106362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6">
                <a:extLst>
                  <a:ext uri="{FF2B5EF4-FFF2-40B4-BE49-F238E27FC236}">
                    <a16:creationId xmlns:a16="http://schemas.microsoft.com/office/drawing/2014/main" id="{4B943119-9B6B-2F1A-873C-57A821B1D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BCBCB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7">
                <a:extLst>
                  <a:ext uri="{FF2B5EF4-FFF2-40B4-BE49-F238E27FC236}">
                    <a16:creationId xmlns:a16="http://schemas.microsoft.com/office/drawing/2014/main" id="{15170CB0-5F13-202A-36A4-F0E8FE41C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8">
                <a:extLst>
                  <a:ext uri="{FF2B5EF4-FFF2-40B4-BE49-F238E27FC236}">
                    <a16:creationId xmlns:a16="http://schemas.microsoft.com/office/drawing/2014/main" id="{165D2AA2-03B5-5BF6-3119-4EE8A532E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3214688"/>
                <a:ext cx="582613" cy="557212"/>
              </a:xfrm>
              <a:custGeom>
                <a:avLst/>
                <a:gdLst>
                  <a:gd name="T0" fmla="*/ 351 w 367"/>
                  <a:gd name="T1" fmla="*/ 20 h 351"/>
                  <a:gd name="T2" fmla="*/ 0 w 367"/>
                  <a:gd name="T3" fmla="*/ 0 h 351"/>
                  <a:gd name="T4" fmla="*/ 367 w 367"/>
                  <a:gd name="T5" fmla="*/ 351 h 351"/>
                  <a:gd name="T6" fmla="*/ 351 w 367"/>
                  <a:gd name="T7" fmla="*/ 2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7" h="351">
                    <a:moveTo>
                      <a:pt x="351" y="2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51" y="20"/>
                    </a:lnTo>
                    <a:close/>
                  </a:path>
                </a:pathLst>
              </a:custGeom>
              <a:solidFill>
                <a:srgbClr val="F2EF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Rectangle 149">
                <a:extLst>
                  <a:ext uri="{FF2B5EF4-FFF2-40B4-BE49-F238E27FC236}">
                    <a16:creationId xmlns:a16="http://schemas.microsoft.com/office/drawing/2014/main" id="{88989D10-A98C-4919-D2E5-46695AD88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2663" y="366713"/>
                <a:ext cx="944563" cy="290512"/>
              </a:xfrm>
              <a:prstGeom prst="rect">
                <a:avLst/>
              </a:prstGeom>
              <a:solidFill>
                <a:srgbClr val="1E1E1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7" name="Group 345">
              <a:extLst>
                <a:ext uri="{FF2B5EF4-FFF2-40B4-BE49-F238E27FC236}">
                  <a16:creationId xmlns:a16="http://schemas.microsoft.com/office/drawing/2014/main" id="{4C9113A7-5F0D-8ECA-054B-29E8B5E2B653}"/>
                </a:ext>
              </a:extLst>
            </p:cNvPr>
            <p:cNvGrpSpPr/>
            <p:nvPr/>
          </p:nvGrpSpPr>
          <p:grpSpPr>
            <a:xfrm>
              <a:off x="16812468" y="5100802"/>
              <a:ext cx="833793" cy="1108289"/>
              <a:chOff x="9916767" y="11659096"/>
              <a:chExt cx="1032769" cy="1372771"/>
            </a:xfrm>
          </p:grpSpPr>
          <p:sp>
            <p:nvSpPr>
              <p:cNvPr id="132" name="Freeform 1092">
                <a:extLst>
                  <a:ext uri="{FF2B5EF4-FFF2-40B4-BE49-F238E27FC236}">
                    <a16:creationId xmlns:a16="http://schemas.microsoft.com/office/drawing/2014/main" id="{3D8FE681-EF98-D3AB-AB71-5D2699B7C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3" name="Freeform 1093">
                <a:extLst>
                  <a:ext uri="{FF2B5EF4-FFF2-40B4-BE49-F238E27FC236}">
                    <a16:creationId xmlns:a16="http://schemas.microsoft.com/office/drawing/2014/main" id="{A258746C-70A4-A74D-6DA5-0BADE1529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4" name="Freeform 1094">
                <a:extLst>
                  <a:ext uri="{FF2B5EF4-FFF2-40B4-BE49-F238E27FC236}">
                    <a16:creationId xmlns:a16="http://schemas.microsoft.com/office/drawing/2014/main" id="{9AD2895F-1090-0D09-FD7A-2CD5291B2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5" name="Freeform 1095">
                <a:extLst>
                  <a:ext uri="{FF2B5EF4-FFF2-40B4-BE49-F238E27FC236}">
                    <a16:creationId xmlns:a16="http://schemas.microsoft.com/office/drawing/2014/main" id="{7880F535-46BD-BE78-105D-F79E6AE6F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6" name="Freeform 1096">
                <a:extLst>
                  <a:ext uri="{FF2B5EF4-FFF2-40B4-BE49-F238E27FC236}">
                    <a16:creationId xmlns:a16="http://schemas.microsoft.com/office/drawing/2014/main" id="{174AFD8F-875B-F55C-191B-775EADA11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7" name="Freeform 1097">
                <a:extLst>
                  <a:ext uri="{FF2B5EF4-FFF2-40B4-BE49-F238E27FC236}">
                    <a16:creationId xmlns:a16="http://schemas.microsoft.com/office/drawing/2014/main" id="{FB889DE3-2875-F331-E74B-A04B37BE5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</p:grpSp>
        <p:grpSp>
          <p:nvGrpSpPr>
            <p:cNvPr id="88" name="Group 3">
              <a:extLst>
                <a:ext uri="{FF2B5EF4-FFF2-40B4-BE49-F238E27FC236}">
                  <a16:creationId xmlns:a16="http://schemas.microsoft.com/office/drawing/2014/main" id="{A1FE44DF-D4A3-5727-76B8-BC128C6147F9}"/>
                </a:ext>
              </a:extLst>
            </p:cNvPr>
            <p:cNvGrpSpPr/>
            <p:nvPr/>
          </p:nvGrpSpPr>
          <p:grpSpPr>
            <a:xfrm>
              <a:off x="18895531" y="6115570"/>
              <a:ext cx="1115835" cy="604168"/>
              <a:chOff x="17801829" y="5891398"/>
              <a:chExt cx="954592" cy="516864"/>
            </a:xfrm>
          </p:grpSpPr>
          <p:sp>
            <p:nvSpPr>
              <p:cNvPr id="130" name="Freeform 279">
                <a:extLst>
                  <a:ext uri="{FF2B5EF4-FFF2-40B4-BE49-F238E27FC236}">
                    <a16:creationId xmlns:a16="http://schemas.microsoft.com/office/drawing/2014/main" id="{7D64EE1D-8811-7A63-C348-5ABA27EF6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01829" y="5891398"/>
                <a:ext cx="954592" cy="516864"/>
              </a:xfrm>
              <a:custGeom>
                <a:avLst/>
                <a:gdLst>
                  <a:gd name="T0" fmla="*/ 115 w 167"/>
                  <a:gd name="T1" fmla="*/ 42 h 88"/>
                  <a:gd name="T2" fmla="*/ 117 w 167"/>
                  <a:gd name="T3" fmla="*/ 33 h 88"/>
                  <a:gd name="T4" fmla="*/ 83 w 167"/>
                  <a:gd name="T5" fmla="*/ 0 h 88"/>
                  <a:gd name="T6" fmla="*/ 50 w 167"/>
                  <a:gd name="T7" fmla="*/ 33 h 88"/>
                  <a:gd name="T8" fmla="*/ 51 w 167"/>
                  <a:gd name="T9" fmla="*/ 42 h 88"/>
                  <a:gd name="T10" fmla="*/ 0 w 167"/>
                  <a:gd name="T11" fmla="*/ 42 h 88"/>
                  <a:gd name="T12" fmla="*/ 0 w 167"/>
                  <a:gd name="T13" fmla="*/ 88 h 88"/>
                  <a:gd name="T14" fmla="*/ 167 w 167"/>
                  <a:gd name="T15" fmla="*/ 88 h 88"/>
                  <a:gd name="T16" fmla="*/ 167 w 167"/>
                  <a:gd name="T17" fmla="*/ 42 h 88"/>
                  <a:gd name="T18" fmla="*/ 115 w 167"/>
                  <a:gd name="T19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88">
                    <a:moveTo>
                      <a:pt x="115" y="42"/>
                    </a:moveTo>
                    <a:cubicBezTo>
                      <a:pt x="116" y="39"/>
                      <a:pt x="117" y="36"/>
                      <a:pt x="117" y="33"/>
                    </a:cubicBezTo>
                    <a:cubicBezTo>
                      <a:pt x="117" y="15"/>
                      <a:pt x="102" y="0"/>
                      <a:pt x="83" y="0"/>
                    </a:cubicBezTo>
                    <a:cubicBezTo>
                      <a:pt x="65" y="0"/>
                      <a:pt x="50" y="15"/>
                      <a:pt x="50" y="33"/>
                    </a:cubicBezTo>
                    <a:cubicBezTo>
                      <a:pt x="50" y="36"/>
                      <a:pt x="51" y="39"/>
                      <a:pt x="51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67" y="42"/>
                      <a:pt x="167" y="42"/>
                      <a:pt x="167" y="42"/>
                    </a:cubicBezTo>
                    <a:lnTo>
                      <a:pt x="115" y="42"/>
                    </a:lnTo>
                    <a:close/>
                  </a:path>
                </a:pathLst>
              </a:custGeom>
              <a:solidFill>
                <a:srgbClr val="FFB0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Oval 280">
                <a:extLst>
                  <a:ext uri="{FF2B5EF4-FFF2-40B4-BE49-F238E27FC236}">
                    <a16:creationId xmlns:a16="http://schemas.microsoft.com/office/drawing/2014/main" id="{3CFE5916-1C24-FD26-2DBB-6D291C03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67266" y="5973356"/>
                <a:ext cx="229951" cy="230011"/>
              </a:xfrm>
              <a:prstGeom prst="ellipse">
                <a:avLst/>
              </a:pr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9" name="Group 4">
              <a:extLst>
                <a:ext uri="{FF2B5EF4-FFF2-40B4-BE49-F238E27FC236}">
                  <a16:creationId xmlns:a16="http://schemas.microsoft.com/office/drawing/2014/main" id="{2BC3C663-9F34-4B2E-A3C0-6269755867BC}"/>
                </a:ext>
              </a:extLst>
            </p:cNvPr>
            <p:cNvGrpSpPr/>
            <p:nvPr/>
          </p:nvGrpSpPr>
          <p:grpSpPr>
            <a:xfrm rot="19385170">
              <a:off x="15051631" y="5925970"/>
              <a:ext cx="926167" cy="1329835"/>
              <a:chOff x="18561758" y="2385889"/>
              <a:chExt cx="2160750" cy="3102509"/>
            </a:xfrm>
          </p:grpSpPr>
          <p:sp>
            <p:nvSpPr>
              <p:cNvPr id="106" name="Freeform 277">
                <a:extLst>
                  <a:ext uri="{FF2B5EF4-FFF2-40B4-BE49-F238E27FC236}">
                    <a16:creationId xmlns:a16="http://schemas.microsoft.com/office/drawing/2014/main" id="{AE44FC1E-65BF-362D-9162-599A3E1C1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Rectangle 278">
                <a:extLst>
                  <a:ext uri="{FF2B5EF4-FFF2-40B4-BE49-F238E27FC236}">
                    <a16:creationId xmlns:a16="http://schemas.microsoft.com/office/drawing/2014/main" id="{D8A59D0D-4468-EF0B-81F2-3FFE8D5D4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281">
                <a:extLst>
                  <a:ext uri="{FF2B5EF4-FFF2-40B4-BE49-F238E27FC236}">
                    <a16:creationId xmlns:a16="http://schemas.microsoft.com/office/drawing/2014/main" id="{76F44994-24FB-DC37-29D6-126AD0E5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82">
                <a:extLst>
                  <a:ext uri="{FF2B5EF4-FFF2-40B4-BE49-F238E27FC236}">
                    <a16:creationId xmlns:a16="http://schemas.microsoft.com/office/drawing/2014/main" id="{81CCAA4A-A26F-BB8B-452C-BC062759F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83">
                <a:extLst>
                  <a:ext uri="{FF2B5EF4-FFF2-40B4-BE49-F238E27FC236}">
                    <a16:creationId xmlns:a16="http://schemas.microsoft.com/office/drawing/2014/main" id="{F183978B-5C84-5B05-2CBF-AD7C4B543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84">
                <a:extLst>
                  <a:ext uri="{FF2B5EF4-FFF2-40B4-BE49-F238E27FC236}">
                    <a16:creationId xmlns:a16="http://schemas.microsoft.com/office/drawing/2014/main" id="{CD87C5B2-D0F3-55C5-2C8C-3CBF5AAB2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285">
                <a:extLst>
                  <a:ext uri="{FF2B5EF4-FFF2-40B4-BE49-F238E27FC236}">
                    <a16:creationId xmlns:a16="http://schemas.microsoft.com/office/drawing/2014/main" id="{70D39FD3-BECC-7533-976B-48E2CFECE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286">
                <a:extLst>
                  <a:ext uri="{FF2B5EF4-FFF2-40B4-BE49-F238E27FC236}">
                    <a16:creationId xmlns:a16="http://schemas.microsoft.com/office/drawing/2014/main" id="{A1F8078F-E4B8-728D-4A5E-210CE17B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287">
                <a:extLst>
                  <a:ext uri="{FF2B5EF4-FFF2-40B4-BE49-F238E27FC236}">
                    <a16:creationId xmlns:a16="http://schemas.microsoft.com/office/drawing/2014/main" id="{34FD209D-2188-FB62-A0E7-B708C4365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288">
                <a:extLst>
                  <a:ext uri="{FF2B5EF4-FFF2-40B4-BE49-F238E27FC236}">
                    <a16:creationId xmlns:a16="http://schemas.microsoft.com/office/drawing/2014/main" id="{60719E91-4849-CFE4-2B47-B28016071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289">
                <a:extLst>
                  <a:ext uri="{FF2B5EF4-FFF2-40B4-BE49-F238E27FC236}">
                    <a16:creationId xmlns:a16="http://schemas.microsoft.com/office/drawing/2014/main" id="{F6B3DD4E-6A2A-AB6A-0BCF-CF0CD161F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290">
                <a:extLst>
                  <a:ext uri="{FF2B5EF4-FFF2-40B4-BE49-F238E27FC236}">
                    <a16:creationId xmlns:a16="http://schemas.microsoft.com/office/drawing/2014/main" id="{414F0CBF-8215-1089-DC2D-0AED45B40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291">
                <a:extLst>
                  <a:ext uri="{FF2B5EF4-FFF2-40B4-BE49-F238E27FC236}">
                    <a16:creationId xmlns:a16="http://schemas.microsoft.com/office/drawing/2014/main" id="{631098C0-E668-BF21-B57D-CA81A1077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292">
                <a:extLst>
                  <a:ext uri="{FF2B5EF4-FFF2-40B4-BE49-F238E27FC236}">
                    <a16:creationId xmlns:a16="http://schemas.microsoft.com/office/drawing/2014/main" id="{58F9D858-B994-4067-E354-244FA5075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293">
                <a:extLst>
                  <a:ext uri="{FF2B5EF4-FFF2-40B4-BE49-F238E27FC236}">
                    <a16:creationId xmlns:a16="http://schemas.microsoft.com/office/drawing/2014/main" id="{1DC6B88E-9B04-737D-50BE-26769BC50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94">
                <a:extLst>
                  <a:ext uri="{FF2B5EF4-FFF2-40B4-BE49-F238E27FC236}">
                    <a16:creationId xmlns:a16="http://schemas.microsoft.com/office/drawing/2014/main" id="{A79A0625-5689-0615-41E1-C02F50D5C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95">
                <a:extLst>
                  <a:ext uri="{FF2B5EF4-FFF2-40B4-BE49-F238E27FC236}">
                    <a16:creationId xmlns:a16="http://schemas.microsoft.com/office/drawing/2014/main" id="{097A5722-BDB3-0DF7-3D56-B02EDD67B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296">
                <a:extLst>
                  <a:ext uri="{FF2B5EF4-FFF2-40B4-BE49-F238E27FC236}">
                    <a16:creationId xmlns:a16="http://schemas.microsoft.com/office/drawing/2014/main" id="{5446EF5A-242C-99F3-7BA3-57C7BFB0E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297">
                <a:extLst>
                  <a:ext uri="{FF2B5EF4-FFF2-40B4-BE49-F238E27FC236}">
                    <a16:creationId xmlns:a16="http://schemas.microsoft.com/office/drawing/2014/main" id="{3EC4EE7E-1A69-415B-0267-6FE57F58E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298">
                <a:extLst>
                  <a:ext uri="{FF2B5EF4-FFF2-40B4-BE49-F238E27FC236}">
                    <a16:creationId xmlns:a16="http://schemas.microsoft.com/office/drawing/2014/main" id="{FC51FCF3-1692-51D8-2983-E3B7FDD28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299">
                <a:extLst>
                  <a:ext uri="{FF2B5EF4-FFF2-40B4-BE49-F238E27FC236}">
                    <a16:creationId xmlns:a16="http://schemas.microsoft.com/office/drawing/2014/main" id="{EB26D9AE-CD7A-2276-A7FD-696C8506B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300">
                <a:extLst>
                  <a:ext uri="{FF2B5EF4-FFF2-40B4-BE49-F238E27FC236}">
                    <a16:creationId xmlns:a16="http://schemas.microsoft.com/office/drawing/2014/main" id="{1D4A30D0-C747-2294-3773-C3C84AC68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Oval 301">
                <a:extLst>
                  <a:ext uri="{FF2B5EF4-FFF2-40B4-BE49-F238E27FC236}">
                    <a16:creationId xmlns:a16="http://schemas.microsoft.com/office/drawing/2014/main" id="{157F4A4E-F621-A178-2585-75AA1EBAC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Oval 302">
                <a:extLst>
                  <a:ext uri="{FF2B5EF4-FFF2-40B4-BE49-F238E27FC236}">
                    <a16:creationId xmlns:a16="http://schemas.microsoft.com/office/drawing/2014/main" id="{F60F66B7-CDDF-08B5-E857-8610BCF6F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0" name="Group 386">
              <a:extLst>
                <a:ext uri="{FF2B5EF4-FFF2-40B4-BE49-F238E27FC236}">
                  <a16:creationId xmlns:a16="http://schemas.microsoft.com/office/drawing/2014/main" id="{BC05DCA9-BA51-3184-A8BD-C4F08487120D}"/>
                </a:ext>
              </a:extLst>
            </p:cNvPr>
            <p:cNvGrpSpPr/>
            <p:nvPr/>
          </p:nvGrpSpPr>
          <p:grpSpPr>
            <a:xfrm>
              <a:off x="19089931" y="3994773"/>
              <a:ext cx="2147224" cy="2140610"/>
              <a:chOff x="131763" y="111125"/>
              <a:chExt cx="3802063" cy="3789363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07B1F940-053D-B4DF-AAA0-B1E2A1B6A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6D0202B9-C0CA-BB3B-D9B8-F4B2AACE4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7">
                <a:extLst>
                  <a:ext uri="{FF2B5EF4-FFF2-40B4-BE49-F238E27FC236}">
                    <a16:creationId xmlns:a16="http://schemas.microsoft.com/office/drawing/2014/main" id="{AB35EEEF-B8E1-4970-43BD-3D4B4CAEC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8">
                <a:extLst>
                  <a:ext uri="{FF2B5EF4-FFF2-40B4-BE49-F238E27FC236}">
                    <a16:creationId xmlns:a16="http://schemas.microsoft.com/office/drawing/2014/main" id="{7D981FDD-3D46-84F5-CAF4-62CB07C70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394400DC-0175-1509-8946-DEC38DAF1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10">
                <a:extLst>
                  <a:ext uri="{FF2B5EF4-FFF2-40B4-BE49-F238E27FC236}">
                    <a16:creationId xmlns:a16="http://schemas.microsoft.com/office/drawing/2014/main" id="{6CB2AAD7-6F68-850D-21CA-DF9AE684E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11">
                <a:extLst>
                  <a:ext uri="{FF2B5EF4-FFF2-40B4-BE49-F238E27FC236}">
                    <a16:creationId xmlns:a16="http://schemas.microsoft.com/office/drawing/2014/main" id="{9F75482C-E2E8-F2CA-1AC5-E7C93227B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1D8EF619-E697-201D-E498-31832AD42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1" name="Group 397">
              <a:extLst>
                <a:ext uri="{FF2B5EF4-FFF2-40B4-BE49-F238E27FC236}">
                  <a16:creationId xmlns:a16="http://schemas.microsoft.com/office/drawing/2014/main" id="{01163D14-721C-C5CF-5550-50ABD70E3399}"/>
                </a:ext>
              </a:extLst>
            </p:cNvPr>
            <p:cNvGrpSpPr/>
            <p:nvPr/>
          </p:nvGrpSpPr>
          <p:grpSpPr>
            <a:xfrm rot="1080935">
              <a:off x="16604010" y="7135545"/>
              <a:ext cx="2997012" cy="1068305"/>
              <a:chOff x="485775" y="495300"/>
              <a:chExt cx="5238750" cy="1866901"/>
            </a:xfrm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id="{07FF17BF-A0C8-A93F-E05E-9CD9E4476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750" y="1674813"/>
                <a:ext cx="1120775" cy="687388"/>
              </a:xfrm>
              <a:custGeom>
                <a:avLst/>
                <a:gdLst>
                  <a:gd name="T0" fmla="*/ 6 w 117"/>
                  <a:gd name="T1" fmla="*/ 29 h 71"/>
                  <a:gd name="T2" fmla="*/ 0 w 117"/>
                  <a:gd name="T3" fmla="*/ 58 h 71"/>
                  <a:gd name="T4" fmla="*/ 63 w 117"/>
                  <a:gd name="T5" fmla="*/ 71 h 71"/>
                  <a:gd name="T6" fmla="*/ 115 w 117"/>
                  <a:gd name="T7" fmla="*/ 55 h 71"/>
                  <a:gd name="T8" fmla="*/ 115 w 117"/>
                  <a:gd name="T9" fmla="*/ 55 h 71"/>
                  <a:gd name="T10" fmla="*/ 115 w 117"/>
                  <a:gd name="T11" fmla="*/ 53 h 71"/>
                  <a:gd name="T12" fmla="*/ 68 w 117"/>
                  <a:gd name="T13" fmla="*/ 43 h 71"/>
                  <a:gd name="T14" fmla="*/ 62 w 117"/>
                  <a:gd name="T15" fmla="*/ 46 h 71"/>
                  <a:gd name="T16" fmla="*/ 57 w 117"/>
                  <a:gd name="T17" fmla="*/ 39 h 71"/>
                  <a:gd name="T18" fmla="*/ 64 w 117"/>
                  <a:gd name="T19" fmla="*/ 35 h 71"/>
                  <a:gd name="T20" fmla="*/ 68 w 117"/>
                  <a:gd name="T21" fmla="*/ 40 h 71"/>
                  <a:gd name="T22" fmla="*/ 116 w 117"/>
                  <a:gd name="T23" fmla="*/ 50 h 71"/>
                  <a:gd name="T24" fmla="*/ 117 w 117"/>
                  <a:gd name="T25" fmla="*/ 48 h 71"/>
                  <a:gd name="T26" fmla="*/ 117 w 117"/>
                  <a:gd name="T27" fmla="*/ 48 h 71"/>
                  <a:gd name="T28" fmla="*/ 75 w 117"/>
                  <a:gd name="T29" fmla="*/ 13 h 71"/>
                  <a:gd name="T30" fmla="*/ 12 w 117"/>
                  <a:gd name="T31" fmla="*/ 0 h 71"/>
                  <a:gd name="T32" fmla="*/ 6 w 117"/>
                  <a:gd name="T33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71">
                    <a:moveTo>
                      <a:pt x="6" y="2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76" y="58"/>
                      <a:pt x="95" y="51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68" y="43"/>
                      <a:pt x="68" y="43"/>
                      <a:pt x="68" y="43"/>
                    </a:cubicBezTo>
                    <a:cubicBezTo>
                      <a:pt x="67" y="45"/>
                      <a:pt x="64" y="47"/>
                      <a:pt x="62" y="46"/>
                    </a:cubicBezTo>
                    <a:cubicBezTo>
                      <a:pt x="59" y="45"/>
                      <a:pt x="57" y="42"/>
                      <a:pt x="57" y="39"/>
                    </a:cubicBezTo>
                    <a:cubicBezTo>
                      <a:pt x="58" y="36"/>
                      <a:pt x="61" y="34"/>
                      <a:pt x="64" y="35"/>
                    </a:cubicBezTo>
                    <a:cubicBezTo>
                      <a:pt x="67" y="36"/>
                      <a:pt x="68" y="38"/>
                      <a:pt x="68" y="40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97" y="44"/>
                      <a:pt x="82" y="30"/>
                      <a:pt x="75" y="13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6" y="29"/>
                    </a:lnTo>
                    <a:close/>
                  </a:path>
                </a:pathLst>
              </a:custGeom>
              <a:solidFill>
                <a:srgbClr val="1D8C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id="{4EB4A336-ADF5-A1E1-CCA5-0AA362613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400" y="989013"/>
                <a:ext cx="3351213" cy="1335088"/>
              </a:xfrm>
              <a:custGeom>
                <a:avLst/>
                <a:gdLst>
                  <a:gd name="T0" fmla="*/ 2111 w 2111"/>
                  <a:gd name="T1" fmla="*/ 420 h 841"/>
                  <a:gd name="T2" fmla="*/ 2027 w 2111"/>
                  <a:gd name="T3" fmla="*/ 841 h 841"/>
                  <a:gd name="T4" fmla="*/ 0 w 2111"/>
                  <a:gd name="T5" fmla="*/ 426 h 841"/>
                  <a:gd name="T6" fmla="*/ 84 w 2111"/>
                  <a:gd name="T7" fmla="*/ 0 h 841"/>
                  <a:gd name="T8" fmla="*/ 2111 w 2111"/>
                  <a:gd name="T9" fmla="*/ 42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1" h="841">
                    <a:moveTo>
                      <a:pt x="2111" y="420"/>
                    </a:moveTo>
                    <a:lnTo>
                      <a:pt x="2027" y="841"/>
                    </a:lnTo>
                    <a:lnTo>
                      <a:pt x="0" y="426"/>
                    </a:lnTo>
                    <a:lnTo>
                      <a:pt x="84" y="0"/>
                    </a:lnTo>
                    <a:lnTo>
                      <a:pt x="2111" y="420"/>
                    </a:lnTo>
                    <a:close/>
                  </a:path>
                </a:pathLst>
              </a:custGeom>
              <a:solidFill>
                <a:srgbClr val="0EB3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7">
                <a:extLst>
                  <a:ext uri="{FF2B5EF4-FFF2-40B4-BE49-F238E27FC236}">
                    <a16:creationId xmlns:a16="http://schemas.microsoft.com/office/drawing/2014/main" id="{CD4B0B6E-E482-FA60-C323-A97F958B1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4463" y="958850"/>
                <a:ext cx="3352800" cy="1344613"/>
              </a:xfrm>
              <a:custGeom>
                <a:avLst/>
                <a:gdLst>
                  <a:gd name="T0" fmla="*/ 2112 w 2112"/>
                  <a:gd name="T1" fmla="*/ 421 h 847"/>
                  <a:gd name="T2" fmla="*/ 2027 w 2112"/>
                  <a:gd name="T3" fmla="*/ 847 h 847"/>
                  <a:gd name="T4" fmla="*/ 0 w 2112"/>
                  <a:gd name="T5" fmla="*/ 427 h 847"/>
                  <a:gd name="T6" fmla="*/ 85 w 2112"/>
                  <a:gd name="T7" fmla="*/ 0 h 847"/>
                  <a:gd name="T8" fmla="*/ 2112 w 2112"/>
                  <a:gd name="T9" fmla="*/ 421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2" h="847">
                    <a:moveTo>
                      <a:pt x="2112" y="421"/>
                    </a:moveTo>
                    <a:lnTo>
                      <a:pt x="2027" y="847"/>
                    </a:lnTo>
                    <a:lnTo>
                      <a:pt x="0" y="427"/>
                    </a:lnTo>
                    <a:lnTo>
                      <a:pt x="85" y="0"/>
                    </a:lnTo>
                    <a:lnTo>
                      <a:pt x="2112" y="421"/>
                    </a:ln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">
                <a:extLst>
                  <a:ext uri="{FF2B5EF4-FFF2-40B4-BE49-F238E27FC236}">
                    <a16:creationId xmlns:a16="http://schemas.microsoft.com/office/drawing/2014/main" id="{C3777D15-9D41-4010-7F7B-31187BBF0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75" y="736600"/>
                <a:ext cx="536575" cy="862013"/>
              </a:xfrm>
              <a:custGeom>
                <a:avLst/>
                <a:gdLst>
                  <a:gd name="T0" fmla="*/ 37 w 56"/>
                  <a:gd name="T1" fmla="*/ 88 h 89"/>
                  <a:gd name="T2" fmla="*/ 39 w 56"/>
                  <a:gd name="T3" fmla="*/ 89 h 89"/>
                  <a:gd name="T4" fmla="*/ 56 w 56"/>
                  <a:gd name="T5" fmla="*/ 5 h 89"/>
                  <a:gd name="T6" fmla="*/ 54 w 56"/>
                  <a:gd name="T7" fmla="*/ 4 h 89"/>
                  <a:gd name="T8" fmla="*/ 5 w 56"/>
                  <a:gd name="T9" fmla="*/ 38 h 89"/>
                  <a:gd name="T10" fmla="*/ 37 w 56"/>
                  <a:gd name="T11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89">
                    <a:moveTo>
                      <a:pt x="37" y="88"/>
                    </a:moveTo>
                    <a:cubicBezTo>
                      <a:pt x="39" y="89"/>
                      <a:pt x="39" y="89"/>
                      <a:pt x="39" y="89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32" y="0"/>
                      <a:pt x="10" y="15"/>
                      <a:pt x="5" y="38"/>
                    </a:cubicBezTo>
                    <a:cubicBezTo>
                      <a:pt x="0" y="61"/>
                      <a:pt x="15" y="83"/>
                      <a:pt x="37" y="88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0FA3F7DC-01F0-DAA7-5B27-F5623B5AD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838" y="495300"/>
                <a:ext cx="2087563" cy="1373188"/>
              </a:xfrm>
              <a:custGeom>
                <a:avLst/>
                <a:gdLst>
                  <a:gd name="T0" fmla="*/ 17 w 218"/>
                  <a:gd name="T1" fmla="*/ 30 h 142"/>
                  <a:gd name="T2" fmla="*/ 0 w 218"/>
                  <a:gd name="T3" fmla="*/ 114 h 142"/>
                  <a:gd name="T4" fmla="*/ 137 w 218"/>
                  <a:gd name="T5" fmla="*/ 142 h 142"/>
                  <a:gd name="T6" fmla="*/ 145 w 218"/>
                  <a:gd name="T7" fmla="*/ 136 h 142"/>
                  <a:gd name="T8" fmla="*/ 159 w 218"/>
                  <a:gd name="T9" fmla="*/ 65 h 142"/>
                  <a:gd name="T10" fmla="*/ 154 w 218"/>
                  <a:gd name="T11" fmla="*/ 58 h 142"/>
                  <a:gd name="T12" fmla="*/ 31 w 218"/>
                  <a:gd name="T13" fmla="*/ 32 h 142"/>
                  <a:gd name="T14" fmla="*/ 54 w 218"/>
                  <a:gd name="T15" fmla="*/ 18 h 142"/>
                  <a:gd name="T16" fmla="*/ 206 w 218"/>
                  <a:gd name="T17" fmla="*/ 49 h 142"/>
                  <a:gd name="T18" fmla="*/ 206 w 218"/>
                  <a:gd name="T19" fmla="*/ 49 h 142"/>
                  <a:gd name="T20" fmla="*/ 216 w 218"/>
                  <a:gd name="T21" fmla="*/ 44 h 142"/>
                  <a:gd name="T22" fmla="*/ 216 w 218"/>
                  <a:gd name="T23" fmla="*/ 44 h 142"/>
                  <a:gd name="T24" fmla="*/ 218 w 218"/>
                  <a:gd name="T25" fmla="*/ 36 h 142"/>
                  <a:gd name="T26" fmla="*/ 57 w 218"/>
                  <a:gd name="T27" fmla="*/ 3 h 142"/>
                  <a:gd name="T28" fmla="*/ 17 w 218"/>
                  <a:gd name="T29" fmla="*/ 3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" h="142">
                    <a:moveTo>
                      <a:pt x="17" y="30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137" y="142"/>
                      <a:pt x="137" y="142"/>
                      <a:pt x="137" y="142"/>
                    </a:cubicBezTo>
                    <a:cubicBezTo>
                      <a:pt x="140" y="142"/>
                      <a:pt x="144" y="140"/>
                      <a:pt x="145" y="136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60" y="62"/>
                      <a:pt x="158" y="58"/>
                      <a:pt x="154" y="58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3" y="22"/>
                      <a:pt x="44" y="15"/>
                      <a:pt x="54" y="1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10" y="49"/>
                      <a:pt x="215" y="47"/>
                      <a:pt x="216" y="44"/>
                    </a:cubicBezTo>
                    <a:cubicBezTo>
                      <a:pt x="216" y="44"/>
                      <a:pt x="216" y="44"/>
                      <a:pt x="216" y="44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39" y="0"/>
                      <a:pt x="21" y="11"/>
                      <a:pt x="17" y="30"/>
                    </a:cubicBezTo>
                    <a:close/>
                  </a:path>
                </a:pathLst>
              </a:custGeom>
              <a:solidFill>
                <a:srgbClr val="1D8C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0">
                <a:extLst>
                  <a:ext uri="{FF2B5EF4-FFF2-40B4-BE49-F238E27FC236}">
                    <a16:creationId xmlns:a16="http://schemas.microsoft.com/office/drawing/2014/main" id="{EB884802-A462-5CED-54B8-DFDC30CAC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75" y="804863"/>
                <a:ext cx="344488" cy="850900"/>
              </a:xfrm>
              <a:custGeom>
                <a:avLst/>
                <a:gdLst>
                  <a:gd name="T0" fmla="*/ 114 w 217"/>
                  <a:gd name="T1" fmla="*/ 536 h 536"/>
                  <a:gd name="T2" fmla="*/ 217 w 217"/>
                  <a:gd name="T3" fmla="*/ 24 h 536"/>
                  <a:gd name="T4" fmla="*/ 102 w 217"/>
                  <a:gd name="T5" fmla="*/ 0 h 536"/>
                  <a:gd name="T6" fmla="*/ 0 w 217"/>
                  <a:gd name="T7" fmla="*/ 512 h 536"/>
                  <a:gd name="T8" fmla="*/ 114 w 217"/>
                  <a:gd name="T9" fmla="*/ 53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536">
                    <a:moveTo>
                      <a:pt x="114" y="536"/>
                    </a:moveTo>
                    <a:lnTo>
                      <a:pt x="217" y="24"/>
                    </a:lnTo>
                    <a:lnTo>
                      <a:pt x="102" y="0"/>
                    </a:lnTo>
                    <a:lnTo>
                      <a:pt x="0" y="512"/>
                    </a:lnTo>
                    <a:lnTo>
                      <a:pt x="114" y="536"/>
                    </a:ln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5410DD60-EEE7-EC76-C824-CE49C2E8D87C}"/>
              </a:ext>
            </a:extLst>
          </p:cNvPr>
          <p:cNvSpPr txBox="1"/>
          <p:nvPr userDrawn="1"/>
        </p:nvSpPr>
        <p:spPr>
          <a:xfrm>
            <a:off x="310789" y="345741"/>
            <a:ext cx="45138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Recursos Técnicos</a:t>
            </a:r>
            <a:endParaRPr lang="es-ES_tradnl" sz="4400" noProof="0" dirty="0"/>
          </a:p>
        </p:txBody>
      </p:sp>
    </p:spTree>
    <p:extLst>
      <p:ext uri="{BB962C8B-B14F-4D97-AF65-F5344CB8AC3E}">
        <p14:creationId xmlns:p14="http://schemas.microsoft.com/office/powerpoint/2010/main" val="35039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85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A60231C-A9F2-5E2F-1852-F72FE572C603}"/>
              </a:ext>
            </a:extLst>
          </p:cNvPr>
          <p:cNvSpPr txBox="1">
            <a:spLocks/>
          </p:cNvSpPr>
          <p:nvPr userDrawn="1"/>
        </p:nvSpPr>
        <p:spPr>
          <a:xfrm>
            <a:off x="274639" y="295274"/>
            <a:ext cx="11887198" cy="9175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PE" b="1">
                <a:solidFill>
                  <a:srgbClr val="266DD3"/>
                </a:solidFill>
                <a:latin typeface="Corbel"/>
                <a:cs typeface="Segoe UI"/>
              </a:rPr>
              <a:t>Patrocinadores</a:t>
            </a: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A40DE64-AFD5-5FB8-A159-9834BE3491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34569"/>
            <a:ext cx="12192000" cy="42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2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84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BCFD33-8988-6771-BE3D-7E3D5E36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90560D-4B1B-D68C-63B2-B986D0083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BEAA23-34A3-408B-9F63-5287B335B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D88B9E-CC98-4B48-9501-27FDB262F594}" type="datetimeFigureOut">
              <a:rPr lang="es-PE" smtClean="0"/>
              <a:t>19/05/25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67BD1F-D479-8EAB-1219-D2B2E7394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C0A277-0475-00FA-FDCA-CE032C7EE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57BC2-9E20-46B9-9D05-024A337EA2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7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74" r:id="rId4"/>
    <p:sldLayoutId id="2147483672" r:id="rId5"/>
    <p:sldLayoutId id="2147483675" r:id="rId6"/>
    <p:sldLayoutId id="2147483665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45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7F365-C385-69CE-C354-55C355CD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3D4FF0-AE88-5921-C343-60342ECE16AF}"/>
              </a:ext>
            </a:extLst>
          </p:cNvPr>
          <p:cNvSpPr txBox="1"/>
          <p:nvPr/>
        </p:nvSpPr>
        <p:spPr>
          <a:xfrm>
            <a:off x="482600" y="4064000"/>
            <a:ext cx="5905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Gobierno de APIs</a:t>
            </a:r>
          </a:p>
        </p:txBody>
      </p:sp>
    </p:spTree>
    <p:extLst>
      <p:ext uri="{BB962C8B-B14F-4D97-AF65-F5344CB8AC3E}">
        <p14:creationId xmlns:p14="http://schemas.microsoft.com/office/powerpoint/2010/main" val="117725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66621-91FC-1C8F-55C6-6CB24458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0FC981D-DC72-DAA1-920E-2FB4E80F5D7B}"/>
              </a:ext>
            </a:extLst>
          </p:cNvPr>
          <p:cNvSpPr txBox="1"/>
          <p:nvPr/>
        </p:nvSpPr>
        <p:spPr>
          <a:xfrm>
            <a:off x="310789" y="345741"/>
            <a:ext cx="4447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sin Gobierno</a:t>
            </a:r>
            <a:endParaRPr lang="es-ES_tradnl" sz="44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8221C1-E7C2-0AA1-E9DD-483FC726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1" t="3695" r="5421" b="3113"/>
          <a:stretch/>
        </p:blipFill>
        <p:spPr>
          <a:xfrm>
            <a:off x="1109373" y="1357744"/>
            <a:ext cx="9973254" cy="481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1B87-A8B2-49E9-DAAE-E40ECF8CD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43CD39-71FD-6EF6-FE73-979522FCD2CE}"/>
              </a:ext>
            </a:extLst>
          </p:cNvPr>
          <p:cNvSpPr txBox="1"/>
          <p:nvPr/>
        </p:nvSpPr>
        <p:spPr>
          <a:xfrm>
            <a:off x="310789" y="345741"/>
            <a:ext cx="9662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El camino para el Gobierno de mis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</a:t>
            </a:r>
            <a:endParaRPr lang="es-ES_tradnl" sz="440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A612F4-199C-E2E5-526F-D3D18EB4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" t="1892" r="1454" b="2401"/>
          <a:stretch/>
        </p:blipFill>
        <p:spPr>
          <a:xfrm>
            <a:off x="2149928" y="1115182"/>
            <a:ext cx="7892143" cy="51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1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F26B9-1A0E-D0FF-2AE7-3F0A55376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48589C-F2B1-8C51-9DF3-8ACA3329DDD0}"/>
              </a:ext>
            </a:extLst>
          </p:cNvPr>
          <p:cNvSpPr txBox="1"/>
          <p:nvPr/>
        </p:nvSpPr>
        <p:spPr>
          <a:xfrm>
            <a:off x="310789" y="345741"/>
            <a:ext cx="7247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Modelos de Gobierno de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BF6B69-6648-6026-7504-F81144BE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65" y="1115182"/>
            <a:ext cx="11110669" cy="333990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CF8265-A1F9-B486-3B08-3C5DEDC43844}"/>
              </a:ext>
            </a:extLst>
          </p:cNvPr>
          <p:cNvSpPr txBox="1"/>
          <p:nvPr/>
        </p:nvSpPr>
        <p:spPr>
          <a:xfrm>
            <a:off x="540665" y="46204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Metodologia para el desarrollo de APIs</a:t>
            </a:r>
            <a:endParaRPr lang="es-ES_tradnl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DC9E1A-557D-EBCC-4ECF-4D1F49F43266}"/>
              </a:ext>
            </a:extLst>
          </p:cNvPr>
          <p:cNvSpPr txBox="1"/>
          <p:nvPr/>
        </p:nvSpPr>
        <p:spPr>
          <a:xfrm>
            <a:off x="540664" y="5134387"/>
            <a:ext cx="6926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Roles necesarios (API Owner, API Tester, API Architect, APIOps)</a:t>
            </a:r>
            <a:endParaRPr lang="es-ES_tradnl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4174651-F8BA-A798-6609-799138EC0774}"/>
              </a:ext>
            </a:extLst>
          </p:cNvPr>
          <p:cNvSpPr txBox="1"/>
          <p:nvPr/>
        </p:nvSpPr>
        <p:spPr>
          <a:xfrm>
            <a:off x="540664" y="5669124"/>
            <a:ext cx="6926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APIficiación por Dominios, Productos, etc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60055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7F3B5-E0F9-06AE-4F47-1D104CC53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953811D-5A38-2BF5-DDD2-01F895030533}"/>
              </a:ext>
            </a:extLst>
          </p:cNvPr>
          <p:cNvSpPr txBox="1"/>
          <p:nvPr/>
        </p:nvSpPr>
        <p:spPr>
          <a:xfrm>
            <a:off x="310789" y="345741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Estanda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res y Lineamientos</a:t>
            </a:r>
            <a:endParaRPr lang="es-ES_tradnl" sz="4400" noProof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AFE265-90B4-39B8-9E39-030A75F1899D}"/>
              </a:ext>
            </a:extLst>
          </p:cNvPr>
          <p:cNvSpPr txBox="1"/>
          <p:nvPr/>
        </p:nvSpPr>
        <p:spPr>
          <a:xfrm>
            <a:off x="630858" y="13786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Definir, desplegar y mantener lineamientos y estándares para el ciclo de vida de las APIs.</a:t>
            </a:r>
            <a:endParaRPr lang="es-ES_tradn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DB2DE5-E817-B3CA-AF44-9363D34C1ED6}"/>
              </a:ext>
            </a:extLst>
          </p:cNvPr>
          <p:cNvSpPr txBox="1"/>
          <p:nvPr/>
        </p:nvSpPr>
        <p:spPr>
          <a:xfrm>
            <a:off x="630858" y="2288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Definir nomenclaturas y documentación de APIs</a:t>
            </a:r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1CB003-5713-03CE-3CB7-43B25EAA57F5}"/>
              </a:ext>
            </a:extLst>
          </p:cNvPr>
          <p:cNvSpPr txBox="1"/>
          <p:nvPr/>
        </p:nvSpPr>
        <p:spPr>
          <a:xfrm>
            <a:off x="630858" y="3068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Estrategías de Versionamientos</a:t>
            </a:r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2C8C66-15B1-33E1-D281-A19EB7053B88}"/>
              </a:ext>
            </a:extLst>
          </p:cNvPr>
          <p:cNvSpPr txBox="1"/>
          <p:nvPr/>
        </p:nvSpPr>
        <p:spPr>
          <a:xfrm>
            <a:off x="630858" y="46988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Mecanismos de seguridad</a:t>
            </a:r>
            <a:endParaRPr lang="es-ES_tradn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B83AB0-7142-C62E-D078-A092EB0E1557}"/>
              </a:ext>
            </a:extLst>
          </p:cNvPr>
          <p:cNvSpPr txBox="1"/>
          <p:nvPr/>
        </p:nvSpPr>
        <p:spPr>
          <a:xfrm>
            <a:off x="630858" y="54793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Monitoreo y métricas</a:t>
            </a:r>
            <a:endParaRPr lang="es-ES_tradn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A9583F-F72B-2CD5-A3B8-77795BEF167D}"/>
              </a:ext>
            </a:extLst>
          </p:cNvPr>
          <p:cNvSpPr txBox="1"/>
          <p:nvPr/>
        </p:nvSpPr>
        <p:spPr>
          <a:xfrm>
            <a:off x="630858" y="3883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Adoptar filosofía de </a:t>
            </a:r>
            <a:r>
              <a:rPr lang="es-PE" b="1" dirty="0"/>
              <a:t>API First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072753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131AA-A665-78B5-CC69-A224DE7B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A463A5-769F-0B1D-7EEF-1B6B35AF6351}"/>
              </a:ext>
            </a:extLst>
          </p:cNvPr>
          <p:cNvSpPr txBox="1"/>
          <p:nvPr/>
        </p:nvSpPr>
        <p:spPr>
          <a:xfrm>
            <a:off x="482600" y="4064000"/>
            <a:ext cx="11054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¿Qué es Azure API Management?</a:t>
            </a:r>
          </a:p>
        </p:txBody>
      </p:sp>
    </p:spTree>
    <p:extLst>
      <p:ext uri="{BB962C8B-B14F-4D97-AF65-F5344CB8AC3E}">
        <p14:creationId xmlns:p14="http://schemas.microsoft.com/office/powerpoint/2010/main" val="329726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CEEB-7597-5BE5-1ECE-A89224640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9E120F-9FB6-0882-6768-B3F039B04E57}"/>
              </a:ext>
            </a:extLst>
          </p:cNvPr>
          <p:cNvSpPr txBox="1"/>
          <p:nvPr/>
        </p:nvSpPr>
        <p:spPr>
          <a:xfrm>
            <a:off x="310789" y="345741"/>
            <a:ext cx="6676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¿Qué es API Management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?</a:t>
            </a:r>
            <a:endParaRPr lang="es-ES_tradnl" sz="4400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29426A-E8F9-0502-228C-6F0714A95998}"/>
              </a:ext>
            </a:extLst>
          </p:cNvPr>
          <p:cNvSpPr txBox="1"/>
          <p:nvPr/>
        </p:nvSpPr>
        <p:spPr>
          <a:xfrm>
            <a:off x="8183305" y="623885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Fuente: Microsoft Azure</a:t>
            </a:r>
          </a:p>
        </p:txBody>
      </p:sp>
      <p:grpSp>
        <p:nvGrpSpPr>
          <p:cNvPr id="59" name="Group 86">
            <a:extLst>
              <a:ext uri="{FF2B5EF4-FFF2-40B4-BE49-F238E27FC236}">
                <a16:creationId xmlns:a16="http://schemas.microsoft.com/office/drawing/2014/main" id="{D10078C0-8FFF-D9DC-0D19-04CFB1497962}"/>
              </a:ext>
            </a:extLst>
          </p:cNvPr>
          <p:cNvGrpSpPr/>
          <p:nvPr/>
        </p:nvGrpSpPr>
        <p:grpSpPr>
          <a:xfrm>
            <a:off x="2586691" y="2753842"/>
            <a:ext cx="7043448" cy="3029477"/>
            <a:chOff x="2563713" y="2445748"/>
            <a:chExt cx="7043448" cy="3029477"/>
          </a:xfrm>
        </p:grpSpPr>
        <p:grpSp>
          <p:nvGrpSpPr>
            <p:cNvPr id="60" name="Group 87">
              <a:extLst>
                <a:ext uri="{FF2B5EF4-FFF2-40B4-BE49-F238E27FC236}">
                  <a16:creationId xmlns:a16="http://schemas.microsoft.com/office/drawing/2014/main" id="{3BCA8780-F006-CB2F-C193-E918996C3302}"/>
                </a:ext>
              </a:extLst>
            </p:cNvPr>
            <p:cNvGrpSpPr/>
            <p:nvPr/>
          </p:nvGrpSpPr>
          <p:grpSpPr>
            <a:xfrm>
              <a:off x="2563713" y="2445748"/>
              <a:ext cx="7043448" cy="618043"/>
              <a:chOff x="2563713" y="2445748"/>
              <a:chExt cx="7043448" cy="618043"/>
            </a:xfrm>
          </p:grpSpPr>
          <p:sp>
            <p:nvSpPr>
              <p:cNvPr id="67" name="Right Brace 94">
                <a:extLst>
                  <a:ext uri="{FF2B5EF4-FFF2-40B4-BE49-F238E27FC236}">
                    <a16:creationId xmlns:a16="http://schemas.microsoft.com/office/drawing/2014/main" id="{A0BAD26C-8208-AAC8-6D0D-760B867007D5}"/>
                  </a:ext>
                </a:extLst>
              </p:cNvPr>
              <p:cNvSpPr/>
              <p:nvPr/>
            </p:nvSpPr>
            <p:spPr>
              <a:xfrm rot="5400000">
                <a:off x="5808438" y="-798977"/>
                <a:ext cx="553998" cy="7043448"/>
              </a:xfrm>
              <a:prstGeom prst="rightBrace">
                <a:avLst>
                  <a:gd name="adj1" fmla="val 18009"/>
                  <a:gd name="adj2" fmla="val 50000"/>
                </a:avLst>
              </a:prstGeom>
              <a:noFill/>
              <a:ln w="15875" cap="flat" cmpd="sng" algn="ctr">
                <a:solidFill>
                  <a:srgbClr val="00B050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PE" sz="1600" kern="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68" name="Rectangle 19">
                <a:extLst>
                  <a:ext uri="{FF2B5EF4-FFF2-40B4-BE49-F238E27FC236}">
                    <a16:creationId xmlns:a16="http://schemas.microsoft.com/office/drawing/2014/main" id="{468E8B7A-3011-B4F6-82EC-68A53D0EC840}"/>
                  </a:ext>
                </a:extLst>
              </p:cNvPr>
              <p:cNvSpPr/>
              <p:nvPr/>
            </p:nvSpPr>
            <p:spPr bwMode="auto">
              <a:xfrm rot="2700000">
                <a:off x="6028561" y="2950039"/>
                <a:ext cx="113752" cy="113752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91440 w 914400"/>
                  <a:gd name="connsiteY4" fmla="*/ 9144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914400 w 914400"/>
                  <a:gd name="connsiteY0" fmla="*/ 0 h 914400"/>
                  <a:gd name="connsiteX1" fmla="*/ 914400 w 914400"/>
                  <a:gd name="connsiteY1" fmla="*/ 914400 h 914400"/>
                  <a:gd name="connsiteX2" fmla="*/ 0 w 914400"/>
                  <a:gd name="connsiteY2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914400">
                    <a:moveTo>
                      <a:pt x="914400" y="0"/>
                    </a:moveTo>
                    <a:lnTo>
                      <a:pt x="914400" y="914400"/>
                    </a:lnTo>
                    <a:lnTo>
                      <a:pt x="0" y="914400"/>
                    </a:lnTo>
                  </a:path>
                </a:pathLst>
              </a:custGeom>
              <a:noFill/>
              <a:ln w="15875" cap="flat" cmpd="sng" algn="ctr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PE" sz="1600" kern="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61" name="Right Brace 88">
              <a:extLst>
                <a:ext uri="{FF2B5EF4-FFF2-40B4-BE49-F238E27FC236}">
                  <a16:creationId xmlns:a16="http://schemas.microsoft.com/office/drawing/2014/main" id="{D92AA04A-9F27-EE03-40BD-702A4709F4DB}"/>
                </a:ext>
              </a:extLst>
            </p:cNvPr>
            <p:cNvSpPr/>
            <p:nvPr/>
          </p:nvSpPr>
          <p:spPr>
            <a:xfrm rot="16200000">
              <a:off x="5808437" y="3492616"/>
              <a:ext cx="553998" cy="3411220"/>
            </a:xfrm>
            <a:prstGeom prst="rightBrace">
              <a:avLst>
                <a:gd name="adj1" fmla="val 18009"/>
                <a:gd name="adj2" fmla="val 50000"/>
              </a:avLst>
            </a:prstGeom>
            <a:noFill/>
            <a:ln w="15875" cap="flat" cmpd="sng" algn="ctr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59363CA3-973C-65F8-FACC-EED0F374C0E6}"/>
                </a:ext>
              </a:extLst>
            </p:cNvPr>
            <p:cNvSpPr/>
            <p:nvPr/>
          </p:nvSpPr>
          <p:spPr bwMode="auto">
            <a:xfrm rot="13500000">
              <a:off x="6028560" y="4781681"/>
              <a:ext cx="113752" cy="11375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91440 w 914400"/>
                <a:gd name="connsiteY4" fmla="*/ 9144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0" fmla="*/ 914400 w 914400"/>
                <a:gd name="connsiteY0" fmla="*/ 0 h 914400"/>
                <a:gd name="connsiteX1" fmla="*/ 914400 w 914400"/>
                <a:gd name="connsiteY1" fmla="*/ 914400 h 914400"/>
                <a:gd name="connsiteX2" fmla="*/ 0 w 914400"/>
                <a:gd name="connsiteY2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914400" y="914400"/>
                  </a:lnTo>
                  <a:lnTo>
                    <a:pt x="0" y="914400"/>
                  </a:lnTo>
                </a:path>
              </a:pathLst>
            </a:custGeom>
            <a:noFill/>
            <a:ln w="15875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3" name="Oval 90">
              <a:extLst>
                <a:ext uri="{FF2B5EF4-FFF2-40B4-BE49-F238E27FC236}">
                  <a16:creationId xmlns:a16="http://schemas.microsoft.com/office/drawing/2014/main" id="{684DBFCA-C234-8C7D-15D9-16824BB8CDCF}"/>
                </a:ext>
              </a:extLst>
            </p:cNvPr>
            <p:cNvSpPr/>
            <p:nvPr/>
          </p:nvSpPr>
          <p:spPr bwMode="auto">
            <a:xfrm>
              <a:off x="5463136" y="3275730"/>
              <a:ext cx="1244600" cy="1244600"/>
            </a:xfrm>
            <a:prstGeom prst="ellipse">
              <a:avLst/>
            </a:prstGeom>
            <a:solidFill>
              <a:srgbClr val="E6E6E6"/>
            </a:solidFill>
            <a:ln w="15875" cap="flat" cmpd="sng" algn="ctr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5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64" name="Group 91">
              <a:extLst>
                <a:ext uri="{FF2B5EF4-FFF2-40B4-BE49-F238E27FC236}">
                  <a16:creationId xmlns:a16="http://schemas.microsoft.com/office/drawing/2014/main" id="{A3DC983A-A167-6611-A485-E0452D9F7F4B}"/>
                </a:ext>
              </a:extLst>
            </p:cNvPr>
            <p:cNvGrpSpPr/>
            <p:nvPr/>
          </p:nvGrpSpPr>
          <p:grpSpPr>
            <a:xfrm>
              <a:off x="5875456" y="3559222"/>
              <a:ext cx="419963" cy="727029"/>
              <a:chOff x="5886019" y="3496979"/>
              <a:chExt cx="419963" cy="727029"/>
            </a:xfrm>
          </p:grpSpPr>
          <p:sp>
            <p:nvSpPr>
              <p:cNvPr id="65" name="TextBox 92">
                <a:extLst>
                  <a:ext uri="{FF2B5EF4-FFF2-40B4-BE49-F238E27FC236}">
                    <a16:creationId xmlns:a16="http://schemas.microsoft.com/office/drawing/2014/main" id="{A49D19F5-3E61-7446-9621-AF0E00B75B3F}"/>
                  </a:ext>
                </a:extLst>
              </p:cNvPr>
              <p:cNvSpPr txBox="1"/>
              <p:nvPr/>
            </p:nvSpPr>
            <p:spPr>
              <a:xfrm>
                <a:off x="5901235" y="3977787"/>
                <a:ext cx="389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446">
                  <a:defRPr/>
                </a:pPr>
                <a:r>
                  <a:rPr lang="es-PE" sz="1600" kern="0" dirty="0" err="1">
                    <a:solidFill>
                      <a:srgbClr val="00B050"/>
                    </a:solidFill>
                    <a:latin typeface="Segoe UI"/>
                  </a:rPr>
                  <a:t>APIs</a:t>
                </a:r>
                <a:endParaRPr lang="es-PE" sz="1600" kern="0" dirty="0">
                  <a:solidFill>
                    <a:srgbClr val="00B050"/>
                  </a:solidFill>
                  <a:latin typeface="Segoe UI"/>
                </a:endParaRPr>
              </a:p>
            </p:txBody>
          </p:sp>
          <p:sp>
            <p:nvSpPr>
              <p:cNvPr id="66" name="Processing_E9F5" title="Icon of two interlocked gears">
                <a:extLst>
                  <a:ext uri="{FF2B5EF4-FFF2-40B4-BE49-F238E27FC236}">
                    <a16:creationId xmlns:a16="http://schemas.microsoft.com/office/drawing/2014/main" id="{F540AACF-6CF6-30AE-E240-03B174E4C5C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86019" y="3496979"/>
                <a:ext cx="419963" cy="365760"/>
              </a:xfrm>
              <a:custGeom>
                <a:avLst/>
                <a:gdLst>
                  <a:gd name="T0" fmla="*/ 924 w 3867"/>
                  <a:gd name="T1" fmla="*/ 299 h 3367"/>
                  <a:gd name="T2" fmla="*/ 1549 w 3867"/>
                  <a:gd name="T3" fmla="*/ 924 h 3367"/>
                  <a:gd name="T4" fmla="*/ 924 w 3867"/>
                  <a:gd name="T5" fmla="*/ 1549 h 3367"/>
                  <a:gd name="T6" fmla="*/ 299 w 3867"/>
                  <a:gd name="T7" fmla="*/ 924 h 3367"/>
                  <a:gd name="T8" fmla="*/ 924 w 3867"/>
                  <a:gd name="T9" fmla="*/ 299 h 3367"/>
                  <a:gd name="T10" fmla="*/ 1163 w 3867"/>
                  <a:gd name="T11" fmla="*/ 347 h 3367"/>
                  <a:gd name="T12" fmla="*/ 1307 w 3867"/>
                  <a:gd name="T13" fmla="*/ 0 h 3367"/>
                  <a:gd name="T14" fmla="*/ 1501 w 3867"/>
                  <a:gd name="T15" fmla="*/ 685 h 3367"/>
                  <a:gd name="T16" fmla="*/ 1848 w 3867"/>
                  <a:gd name="T17" fmla="*/ 541 h 3367"/>
                  <a:gd name="T18" fmla="*/ 1501 w 3867"/>
                  <a:gd name="T19" fmla="*/ 1163 h 3367"/>
                  <a:gd name="T20" fmla="*/ 1848 w 3867"/>
                  <a:gd name="T21" fmla="*/ 1307 h 3367"/>
                  <a:gd name="T22" fmla="*/ 1163 w 3867"/>
                  <a:gd name="T23" fmla="*/ 1501 h 3367"/>
                  <a:gd name="T24" fmla="*/ 1307 w 3867"/>
                  <a:gd name="T25" fmla="*/ 1848 h 3367"/>
                  <a:gd name="T26" fmla="*/ 685 w 3867"/>
                  <a:gd name="T27" fmla="*/ 1501 h 3367"/>
                  <a:gd name="T28" fmla="*/ 541 w 3867"/>
                  <a:gd name="T29" fmla="*/ 1848 h 3367"/>
                  <a:gd name="T30" fmla="*/ 347 w 3867"/>
                  <a:gd name="T31" fmla="*/ 1163 h 3367"/>
                  <a:gd name="T32" fmla="*/ 0 w 3867"/>
                  <a:gd name="T33" fmla="*/ 1307 h 3367"/>
                  <a:gd name="T34" fmla="*/ 0 w 3867"/>
                  <a:gd name="T35" fmla="*/ 541 h 3367"/>
                  <a:gd name="T36" fmla="*/ 347 w 3867"/>
                  <a:gd name="T37" fmla="*/ 685 h 3367"/>
                  <a:gd name="T38" fmla="*/ 685 w 3867"/>
                  <a:gd name="T39" fmla="*/ 347 h 3367"/>
                  <a:gd name="T40" fmla="*/ 541 w 3867"/>
                  <a:gd name="T41" fmla="*/ 0 h 3367"/>
                  <a:gd name="T42" fmla="*/ 2049 w 3867"/>
                  <a:gd name="T43" fmla="*/ 2299 h 3367"/>
                  <a:gd name="T44" fmla="*/ 2799 w 3867"/>
                  <a:gd name="T45" fmla="*/ 3049 h 3367"/>
                  <a:gd name="T46" fmla="*/ 3549 w 3867"/>
                  <a:gd name="T47" fmla="*/ 2299 h 3367"/>
                  <a:gd name="T48" fmla="*/ 2799 w 3867"/>
                  <a:gd name="T49" fmla="*/ 1549 h 3367"/>
                  <a:gd name="T50" fmla="*/ 2049 w 3867"/>
                  <a:gd name="T51" fmla="*/ 2299 h 3367"/>
                  <a:gd name="T52" fmla="*/ 2357 w 3867"/>
                  <a:gd name="T53" fmla="*/ 1231 h 3367"/>
                  <a:gd name="T54" fmla="*/ 2512 w 3867"/>
                  <a:gd name="T55" fmla="*/ 1606 h 3367"/>
                  <a:gd name="T56" fmla="*/ 2106 w 3867"/>
                  <a:gd name="T57" fmla="*/ 2012 h 3367"/>
                  <a:gd name="T58" fmla="*/ 1731 w 3867"/>
                  <a:gd name="T59" fmla="*/ 1856 h 3367"/>
                  <a:gd name="T60" fmla="*/ 2106 w 3867"/>
                  <a:gd name="T61" fmla="*/ 2586 h 3367"/>
                  <a:gd name="T62" fmla="*/ 1731 w 3867"/>
                  <a:gd name="T63" fmla="*/ 2741 h 3367"/>
                  <a:gd name="T64" fmla="*/ 2512 w 3867"/>
                  <a:gd name="T65" fmla="*/ 2992 h 3367"/>
                  <a:gd name="T66" fmla="*/ 2357 w 3867"/>
                  <a:gd name="T67" fmla="*/ 3367 h 3367"/>
                  <a:gd name="T68" fmla="*/ 3086 w 3867"/>
                  <a:gd name="T69" fmla="*/ 2992 h 3367"/>
                  <a:gd name="T70" fmla="*/ 3241 w 3867"/>
                  <a:gd name="T71" fmla="*/ 3367 h 3367"/>
                  <a:gd name="T72" fmla="*/ 3492 w 3867"/>
                  <a:gd name="T73" fmla="*/ 2586 h 3367"/>
                  <a:gd name="T74" fmla="*/ 3867 w 3867"/>
                  <a:gd name="T75" fmla="*/ 2741 h 3367"/>
                  <a:gd name="T76" fmla="*/ 3492 w 3867"/>
                  <a:gd name="T77" fmla="*/ 2012 h 3367"/>
                  <a:gd name="T78" fmla="*/ 3867 w 3867"/>
                  <a:gd name="T79" fmla="*/ 1856 h 3367"/>
                  <a:gd name="T80" fmla="*/ 3086 w 3867"/>
                  <a:gd name="T81" fmla="*/ 1606 h 3367"/>
                  <a:gd name="T82" fmla="*/ 3241 w 3867"/>
                  <a:gd name="T83" fmla="*/ 1231 h 3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67" h="3367">
                    <a:moveTo>
                      <a:pt x="924" y="299"/>
                    </a:moveTo>
                    <a:cubicBezTo>
                      <a:pt x="1269" y="299"/>
                      <a:pt x="1549" y="579"/>
                      <a:pt x="1549" y="924"/>
                    </a:cubicBezTo>
                    <a:cubicBezTo>
                      <a:pt x="1549" y="1269"/>
                      <a:pt x="1269" y="1549"/>
                      <a:pt x="924" y="1549"/>
                    </a:cubicBezTo>
                    <a:cubicBezTo>
                      <a:pt x="579" y="1549"/>
                      <a:pt x="299" y="1269"/>
                      <a:pt x="299" y="924"/>
                    </a:cubicBezTo>
                    <a:cubicBezTo>
                      <a:pt x="299" y="579"/>
                      <a:pt x="579" y="299"/>
                      <a:pt x="924" y="299"/>
                    </a:cubicBezTo>
                    <a:close/>
                    <a:moveTo>
                      <a:pt x="1163" y="347"/>
                    </a:moveTo>
                    <a:cubicBezTo>
                      <a:pt x="1307" y="0"/>
                      <a:pt x="1307" y="0"/>
                      <a:pt x="1307" y="0"/>
                    </a:cubicBezTo>
                    <a:moveTo>
                      <a:pt x="1501" y="685"/>
                    </a:moveTo>
                    <a:cubicBezTo>
                      <a:pt x="1848" y="541"/>
                      <a:pt x="1848" y="541"/>
                      <a:pt x="1848" y="541"/>
                    </a:cubicBezTo>
                    <a:moveTo>
                      <a:pt x="1501" y="1163"/>
                    </a:moveTo>
                    <a:cubicBezTo>
                      <a:pt x="1848" y="1307"/>
                      <a:pt x="1848" y="1307"/>
                      <a:pt x="1848" y="1307"/>
                    </a:cubicBezTo>
                    <a:moveTo>
                      <a:pt x="1163" y="1501"/>
                    </a:moveTo>
                    <a:cubicBezTo>
                      <a:pt x="1307" y="1848"/>
                      <a:pt x="1307" y="1848"/>
                      <a:pt x="1307" y="1848"/>
                    </a:cubicBezTo>
                    <a:moveTo>
                      <a:pt x="685" y="1501"/>
                    </a:moveTo>
                    <a:cubicBezTo>
                      <a:pt x="541" y="1848"/>
                      <a:pt x="541" y="1848"/>
                      <a:pt x="541" y="1848"/>
                    </a:cubicBezTo>
                    <a:moveTo>
                      <a:pt x="347" y="1163"/>
                    </a:moveTo>
                    <a:cubicBezTo>
                      <a:pt x="0" y="1307"/>
                      <a:pt x="0" y="1307"/>
                      <a:pt x="0" y="1307"/>
                    </a:cubicBezTo>
                    <a:moveTo>
                      <a:pt x="0" y="541"/>
                    </a:moveTo>
                    <a:cubicBezTo>
                      <a:pt x="347" y="685"/>
                      <a:pt x="347" y="685"/>
                      <a:pt x="347" y="685"/>
                    </a:cubicBezTo>
                    <a:moveTo>
                      <a:pt x="685" y="347"/>
                    </a:moveTo>
                    <a:cubicBezTo>
                      <a:pt x="541" y="0"/>
                      <a:pt x="541" y="0"/>
                      <a:pt x="541" y="0"/>
                    </a:cubicBezTo>
                    <a:moveTo>
                      <a:pt x="2049" y="2299"/>
                    </a:moveTo>
                    <a:cubicBezTo>
                      <a:pt x="2049" y="2713"/>
                      <a:pt x="2385" y="3049"/>
                      <a:pt x="2799" y="3049"/>
                    </a:cubicBezTo>
                    <a:cubicBezTo>
                      <a:pt x="3213" y="3049"/>
                      <a:pt x="3549" y="2713"/>
                      <a:pt x="3549" y="2299"/>
                    </a:cubicBezTo>
                    <a:cubicBezTo>
                      <a:pt x="3549" y="1885"/>
                      <a:pt x="3213" y="1549"/>
                      <a:pt x="2799" y="1549"/>
                    </a:cubicBezTo>
                    <a:cubicBezTo>
                      <a:pt x="2385" y="1549"/>
                      <a:pt x="2049" y="1885"/>
                      <a:pt x="2049" y="2299"/>
                    </a:cubicBezTo>
                    <a:close/>
                    <a:moveTo>
                      <a:pt x="2357" y="1231"/>
                    </a:moveTo>
                    <a:cubicBezTo>
                      <a:pt x="2512" y="1606"/>
                      <a:pt x="2512" y="1606"/>
                      <a:pt x="2512" y="1606"/>
                    </a:cubicBezTo>
                    <a:moveTo>
                      <a:pt x="2106" y="2012"/>
                    </a:moveTo>
                    <a:cubicBezTo>
                      <a:pt x="1731" y="1856"/>
                      <a:pt x="1731" y="1856"/>
                      <a:pt x="1731" y="1856"/>
                    </a:cubicBezTo>
                    <a:moveTo>
                      <a:pt x="2106" y="2586"/>
                    </a:moveTo>
                    <a:cubicBezTo>
                      <a:pt x="1731" y="2741"/>
                      <a:pt x="1731" y="2741"/>
                      <a:pt x="1731" y="2741"/>
                    </a:cubicBezTo>
                    <a:moveTo>
                      <a:pt x="2512" y="2992"/>
                    </a:moveTo>
                    <a:cubicBezTo>
                      <a:pt x="2357" y="3367"/>
                      <a:pt x="2357" y="3367"/>
                      <a:pt x="2357" y="3367"/>
                    </a:cubicBezTo>
                    <a:moveTo>
                      <a:pt x="3086" y="2992"/>
                    </a:moveTo>
                    <a:cubicBezTo>
                      <a:pt x="3241" y="3367"/>
                      <a:pt x="3241" y="3367"/>
                      <a:pt x="3241" y="3367"/>
                    </a:cubicBezTo>
                    <a:moveTo>
                      <a:pt x="3492" y="2586"/>
                    </a:moveTo>
                    <a:cubicBezTo>
                      <a:pt x="3867" y="2741"/>
                      <a:pt x="3867" y="2741"/>
                      <a:pt x="3867" y="2741"/>
                    </a:cubicBezTo>
                    <a:moveTo>
                      <a:pt x="3492" y="2012"/>
                    </a:moveTo>
                    <a:cubicBezTo>
                      <a:pt x="3867" y="1856"/>
                      <a:pt x="3867" y="1856"/>
                      <a:pt x="3867" y="1856"/>
                    </a:cubicBezTo>
                    <a:moveTo>
                      <a:pt x="3086" y="1606"/>
                    </a:moveTo>
                    <a:cubicBezTo>
                      <a:pt x="3241" y="1231"/>
                      <a:pt x="3241" y="1231"/>
                      <a:pt x="3241" y="1231"/>
                    </a:cubicBezTo>
                  </a:path>
                </a:pathLst>
              </a:custGeom>
              <a:noFill/>
              <a:ln w="19050" cap="flat">
                <a:solidFill>
                  <a:srgbClr val="00B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46">
                  <a:defRPr/>
                </a:pPr>
                <a:endParaRPr lang="es-PE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</p:grpSp>
      <p:grpSp>
        <p:nvGrpSpPr>
          <p:cNvPr id="69" name="Group 16">
            <a:extLst>
              <a:ext uri="{FF2B5EF4-FFF2-40B4-BE49-F238E27FC236}">
                <a16:creationId xmlns:a16="http://schemas.microsoft.com/office/drawing/2014/main" id="{97E16C63-01C7-206C-A792-C2FB60338A1C}"/>
              </a:ext>
            </a:extLst>
          </p:cNvPr>
          <p:cNvGrpSpPr/>
          <p:nvPr/>
        </p:nvGrpSpPr>
        <p:grpSpPr>
          <a:xfrm>
            <a:off x="4739331" y="6015248"/>
            <a:ext cx="2738168" cy="447653"/>
            <a:chOff x="4661585" y="5904844"/>
            <a:chExt cx="2738168" cy="447653"/>
          </a:xfrm>
        </p:grpSpPr>
        <p:sp>
          <p:nvSpPr>
            <p:cNvPr id="70" name="Freeform 13" title="Icon of a cloud">
              <a:extLst>
                <a:ext uri="{FF2B5EF4-FFF2-40B4-BE49-F238E27FC236}">
                  <a16:creationId xmlns:a16="http://schemas.microsoft.com/office/drawing/2014/main" id="{39B92941-8740-13A0-CF67-43094A2777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7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87EB4BFA-9A86-4E70-F282-9EC58D0B1E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72" name="Database_EFC7" title="Icon of a cylinder">
              <a:extLst>
                <a:ext uri="{FF2B5EF4-FFF2-40B4-BE49-F238E27FC236}">
                  <a16:creationId xmlns:a16="http://schemas.microsoft.com/office/drawing/2014/main" id="{E8782234-2B70-C9EB-6AF9-B6BBB3C8EDD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3" name="binary" title="Icon of binary code, ones and zeros">
              <a:extLst>
                <a:ext uri="{FF2B5EF4-FFF2-40B4-BE49-F238E27FC236}">
                  <a16:creationId xmlns:a16="http://schemas.microsoft.com/office/drawing/2014/main" id="{0AE68291-DCC1-5AB5-75EE-0B9A3686382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4" name="server" title="Icon of a server tower">
              <a:extLst>
                <a:ext uri="{FF2B5EF4-FFF2-40B4-BE49-F238E27FC236}">
                  <a16:creationId xmlns:a16="http://schemas.microsoft.com/office/drawing/2014/main" id="{D733E9C1-821E-08DB-C040-22802197F9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75" name="Group 18">
            <a:extLst>
              <a:ext uri="{FF2B5EF4-FFF2-40B4-BE49-F238E27FC236}">
                <a16:creationId xmlns:a16="http://schemas.microsoft.com/office/drawing/2014/main" id="{1E5AA1FC-E513-313F-BED6-0A9143E434FE}"/>
              </a:ext>
            </a:extLst>
          </p:cNvPr>
          <p:cNvGrpSpPr/>
          <p:nvPr/>
        </p:nvGrpSpPr>
        <p:grpSpPr>
          <a:xfrm>
            <a:off x="2754361" y="2245581"/>
            <a:ext cx="6721040" cy="367353"/>
            <a:chOff x="2586979" y="1476320"/>
            <a:chExt cx="6721040" cy="367353"/>
          </a:xfrm>
        </p:grpSpPr>
        <p:sp>
          <p:nvSpPr>
            <p:cNvPr id="76" name="Manufacturing_E99C" title="Icon of a robotic arm">
              <a:extLst>
                <a:ext uri="{FF2B5EF4-FFF2-40B4-BE49-F238E27FC236}">
                  <a16:creationId xmlns:a16="http://schemas.microsoft.com/office/drawing/2014/main" id="{02724D1E-9D71-2569-2186-8F6B8E7CB7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7" name="money" title="Icon of a creditcard with signal lines on top">
              <a:extLst>
                <a:ext uri="{FF2B5EF4-FFF2-40B4-BE49-F238E27FC236}">
                  <a16:creationId xmlns:a16="http://schemas.microsoft.com/office/drawing/2014/main" id="{55FD16CD-B7E6-0D31-BBBC-B3CA8D45C1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78" name="UniversalApp_E8CC" title="Icon of a cellphone in front of a tablet">
              <a:extLst>
                <a:ext uri="{FF2B5EF4-FFF2-40B4-BE49-F238E27FC236}">
                  <a16:creationId xmlns:a16="http://schemas.microsoft.com/office/drawing/2014/main" id="{9BA3A38B-7461-B6FA-CB92-D66C894738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79" name="car_3" title="Icon of a car with signal lines on top">
              <a:extLst>
                <a:ext uri="{FF2B5EF4-FFF2-40B4-BE49-F238E27FC236}">
                  <a16:creationId xmlns:a16="http://schemas.microsoft.com/office/drawing/2014/main" id="{89A32867-BEC8-C721-B8E6-05CDCBC5B1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80" name="house" title="Icon of a house">
              <a:extLst>
                <a:ext uri="{FF2B5EF4-FFF2-40B4-BE49-F238E27FC236}">
                  <a16:creationId xmlns:a16="http://schemas.microsoft.com/office/drawing/2014/main" id="{56B14A0D-88A8-8DBE-7D13-E6F48C7EF1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1" name="watch" title="Icon of a smart watch">
              <a:extLst>
                <a:ext uri="{FF2B5EF4-FFF2-40B4-BE49-F238E27FC236}">
                  <a16:creationId xmlns:a16="http://schemas.microsoft.com/office/drawing/2014/main" id="{5E290D61-29FC-B900-CDE3-125CFA6A03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2" name="camera_4" title="Icon of a security camera">
              <a:extLst>
                <a:ext uri="{FF2B5EF4-FFF2-40B4-BE49-F238E27FC236}">
                  <a16:creationId xmlns:a16="http://schemas.microsoft.com/office/drawing/2014/main" id="{3895AA3D-50D2-0B65-3796-F1B5645C36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3" name="Speakers_E7F5" title="Icon of a speaker">
              <a:extLst>
                <a:ext uri="{FF2B5EF4-FFF2-40B4-BE49-F238E27FC236}">
                  <a16:creationId xmlns:a16="http://schemas.microsoft.com/office/drawing/2014/main" id="{0783CA0A-29CF-B594-E077-2FA055D24D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4" name="HoloLens_EC94" title="Icon of Microsoft HoloLens">
              <a:extLst>
                <a:ext uri="{FF2B5EF4-FFF2-40B4-BE49-F238E27FC236}">
                  <a16:creationId xmlns:a16="http://schemas.microsoft.com/office/drawing/2014/main" id="{B8B4E882-14C9-43BF-6303-BB9F16373E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5" name="Game_E7FC" title="Icon of a game controller">
              <a:extLst>
                <a:ext uri="{FF2B5EF4-FFF2-40B4-BE49-F238E27FC236}">
                  <a16:creationId xmlns:a16="http://schemas.microsoft.com/office/drawing/2014/main" id="{DF5D37AF-1411-4D1E-6DE7-E2A79EA679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6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4B6B3FAE-68B6-D345-6502-35391E40C00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7" name="ShoppingCart_E7BF" title="Icon of a shopping cart">
              <a:extLst>
                <a:ext uri="{FF2B5EF4-FFF2-40B4-BE49-F238E27FC236}">
                  <a16:creationId xmlns:a16="http://schemas.microsoft.com/office/drawing/2014/main" id="{AA0DE6AD-FF5D-8F7F-00D9-D5F65F5C57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88" name="TextBox 43">
            <a:extLst>
              <a:ext uri="{FF2B5EF4-FFF2-40B4-BE49-F238E27FC236}">
                <a16:creationId xmlns:a16="http://schemas.microsoft.com/office/drawing/2014/main" id="{32B79394-03FE-2722-378E-4A72317E5A39}"/>
              </a:ext>
            </a:extLst>
          </p:cNvPr>
          <p:cNvSpPr txBox="1"/>
          <p:nvPr/>
        </p:nvSpPr>
        <p:spPr>
          <a:xfrm>
            <a:off x="5378989" y="6467937"/>
            <a:ext cx="15294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46">
              <a:defRPr/>
            </a:pPr>
            <a:r>
              <a:rPr lang="es-PE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Servicios y Datos</a:t>
            </a:r>
          </a:p>
        </p:txBody>
      </p:sp>
      <p:grpSp>
        <p:nvGrpSpPr>
          <p:cNvPr id="89" name="Group 31">
            <a:extLst>
              <a:ext uri="{FF2B5EF4-FFF2-40B4-BE49-F238E27FC236}">
                <a16:creationId xmlns:a16="http://schemas.microsoft.com/office/drawing/2014/main" id="{C4959432-BEA4-FFFC-CD5B-E0AFE6BF4D17}"/>
              </a:ext>
            </a:extLst>
          </p:cNvPr>
          <p:cNvGrpSpPr/>
          <p:nvPr/>
        </p:nvGrpSpPr>
        <p:grpSpPr>
          <a:xfrm>
            <a:off x="122562" y="3872580"/>
            <a:ext cx="1595479" cy="1424227"/>
            <a:chOff x="609839" y="3686873"/>
            <a:chExt cx="2137149" cy="2063955"/>
          </a:xfrm>
        </p:grpSpPr>
        <p:sp>
          <p:nvSpPr>
            <p:cNvPr id="90" name="TextBox 32">
              <a:extLst>
                <a:ext uri="{FF2B5EF4-FFF2-40B4-BE49-F238E27FC236}">
                  <a16:creationId xmlns:a16="http://schemas.microsoft.com/office/drawing/2014/main" id="{68C8E34F-5305-8DBC-0536-35EF94843821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06171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600" kern="0" dirty="0" err="1">
                  <a:solidFill>
                    <a:srgbClr val="D83B01"/>
                  </a:solidFill>
                  <a:latin typeface="Segoe UI"/>
                </a:rPr>
                <a:t>Developers</a:t>
              </a:r>
              <a:endParaRPr lang="es-PE" sz="1600" kern="0" dirty="0">
                <a:solidFill>
                  <a:srgbClr val="D83B01"/>
                </a:solidFill>
                <a:latin typeface="Segoe UI"/>
              </a:endParaRPr>
            </a:p>
            <a:p>
              <a:pPr algn="ctr"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001" kern="0" dirty="0">
                  <a:solidFill>
                    <a:srgbClr val="D83B01"/>
                  </a:solidFill>
                  <a:latin typeface="Segoe UI"/>
                </a:rPr>
                <a:t>(use </a:t>
              </a:r>
              <a:r>
                <a:rPr lang="es-PE" sz="1001" kern="0" dirty="0" err="1">
                  <a:solidFill>
                    <a:srgbClr val="D83B01"/>
                  </a:solidFill>
                  <a:latin typeface="Segoe UI"/>
                </a:rPr>
                <a:t>APIs</a:t>
              </a:r>
              <a:r>
                <a:rPr lang="es-PE" sz="1001" kern="0" dirty="0">
                  <a:solidFill>
                    <a:srgbClr val="D83B01"/>
                  </a:solidFill>
                  <a:latin typeface="Segoe UI"/>
                </a:rPr>
                <a:t>)</a:t>
              </a:r>
            </a:p>
          </p:txBody>
        </p:sp>
        <p:sp>
          <p:nvSpPr>
            <p:cNvPr id="91" name="people_7" title="Icon of two people">
              <a:extLst>
                <a:ext uri="{FF2B5EF4-FFF2-40B4-BE49-F238E27FC236}">
                  <a16:creationId xmlns:a16="http://schemas.microsoft.com/office/drawing/2014/main" id="{90E9847F-61D9-42EB-7BC3-14397C225B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D83B01"/>
                </a:solidFill>
                <a:latin typeface="Segoe UI"/>
              </a:endParaRPr>
            </a:p>
          </p:txBody>
        </p:sp>
      </p:grpSp>
      <p:grpSp>
        <p:nvGrpSpPr>
          <p:cNvPr id="92" name="Group 39">
            <a:extLst>
              <a:ext uri="{FF2B5EF4-FFF2-40B4-BE49-F238E27FC236}">
                <a16:creationId xmlns:a16="http://schemas.microsoft.com/office/drawing/2014/main" id="{7AF373F5-A8DD-3B0E-BE46-E9CF0CEDD883}"/>
              </a:ext>
            </a:extLst>
          </p:cNvPr>
          <p:cNvGrpSpPr/>
          <p:nvPr/>
        </p:nvGrpSpPr>
        <p:grpSpPr>
          <a:xfrm>
            <a:off x="10391026" y="3918405"/>
            <a:ext cx="1595479" cy="1424227"/>
            <a:chOff x="609839" y="3686873"/>
            <a:chExt cx="2137149" cy="2063955"/>
          </a:xfrm>
        </p:grpSpPr>
        <p:sp>
          <p:nvSpPr>
            <p:cNvPr id="93" name="TextBox 40">
              <a:extLst>
                <a:ext uri="{FF2B5EF4-FFF2-40B4-BE49-F238E27FC236}">
                  <a16:creationId xmlns:a16="http://schemas.microsoft.com/office/drawing/2014/main" id="{96BF9C62-A077-E34A-FF38-46B0A90B6D73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06171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600" kern="0" dirty="0" err="1">
                  <a:solidFill>
                    <a:srgbClr val="0078D4"/>
                  </a:solidFill>
                  <a:latin typeface="Segoe UI"/>
                </a:rPr>
                <a:t>Publishers</a:t>
              </a:r>
              <a:endParaRPr lang="es-PE" sz="1600" kern="0" dirty="0">
                <a:solidFill>
                  <a:srgbClr val="0078D4"/>
                </a:solidFill>
                <a:latin typeface="Segoe UI"/>
              </a:endParaRPr>
            </a:p>
            <a:p>
              <a:pPr algn="ctr"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001" kern="0" dirty="0">
                  <a:solidFill>
                    <a:srgbClr val="0078D4"/>
                  </a:solidFill>
                  <a:latin typeface="Segoe UI"/>
                </a:rPr>
                <a:t>(</a:t>
              </a:r>
              <a:r>
                <a:rPr lang="es-PE" sz="1001" kern="0" dirty="0" err="1">
                  <a:solidFill>
                    <a:srgbClr val="0078D4"/>
                  </a:solidFill>
                  <a:latin typeface="Segoe UI"/>
                </a:rPr>
                <a:t>provide</a:t>
              </a:r>
              <a:r>
                <a:rPr lang="es-PE" sz="1001" kern="0" dirty="0">
                  <a:solidFill>
                    <a:srgbClr val="0078D4"/>
                  </a:solidFill>
                  <a:latin typeface="Segoe UI"/>
                </a:rPr>
                <a:t> </a:t>
              </a:r>
              <a:r>
                <a:rPr lang="es-PE" sz="1001" kern="0" dirty="0" err="1">
                  <a:solidFill>
                    <a:srgbClr val="0078D4"/>
                  </a:solidFill>
                  <a:latin typeface="Segoe UI"/>
                </a:rPr>
                <a:t>APIs</a:t>
              </a:r>
              <a:r>
                <a:rPr lang="es-PE" sz="1001" kern="0" dirty="0">
                  <a:solidFill>
                    <a:srgbClr val="0078D4"/>
                  </a:solidFill>
                  <a:latin typeface="Segoe UI"/>
                </a:rPr>
                <a:t>)</a:t>
              </a:r>
            </a:p>
          </p:txBody>
        </p:sp>
        <p:sp>
          <p:nvSpPr>
            <p:cNvPr id="94" name="people_7" title="Icon of two people">
              <a:extLst>
                <a:ext uri="{FF2B5EF4-FFF2-40B4-BE49-F238E27FC236}">
                  <a16:creationId xmlns:a16="http://schemas.microsoft.com/office/drawing/2014/main" id="{CDA62DCD-CDA5-C681-CFF7-A295BF6E0FF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229002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D83B01"/>
                </a:solidFill>
                <a:latin typeface="Segoe UI"/>
              </a:endParaRPr>
            </a:p>
          </p:txBody>
        </p:sp>
      </p:grpSp>
      <p:sp>
        <p:nvSpPr>
          <p:cNvPr id="95" name="Down Arrow 69">
            <a:extLst>
              <a:ext uri="{FF2B5EF4-FFF2-40B4-BE49-F238E27FC236}">
                <a16:creationId xmlns:a16="http://schemas.microsoft.com/office/drawing/2014/main" id="{6A86BC27-2188-589A-375A-327DFC5B31FF}"/>
              </a:ext>
            </a:extLst>
          </p:cNvPr>
          <p:cNvSpPr/>
          <p:nvPr/>
        </p:nvSpPr>
        <p:spPr bwMode="auto">
          <a:xfrm rot="5400000">
            <a:off x="10095791" y="4195355"/>
            <a:ext cx="346056" cy="243544"/>
          </a:xfrm>
          <a:prstGeom prst="downArrow">
            <a:avLst/>
          </a:prstGeom>
          <a:solidFill>
            <a:srgbClr val="4885E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PE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Down Arrow 70">
            <a:extLst>
              <a:ext uri="{FF2B5EF4-FFF2-40B4-BE49-F238E27FC236}">
                <a16:creationId xmlns:a16="http://schemas.microsoft.com/office/drawing/2014/main" id="{D34B60BD-DDA6-D268-9C52-811838FDA2A8}"/>
              </a:ext>
            </a:extLst>
          </p:cNvPr>
          <p:cNvSpPr/>
          <p:nvPr/>
        </p:nvSpPr>
        <p:spPr bwMode="auto">
          <a:xfrm rot="16200000">
            <a:off x="1613510" y="4198549"/>
            <a:ext cx="346056" cy="243544"/>
          </a:xfrm>
          <a:prstGeom prst="downArrow">
            <a:avLst/>
          </a:prstGeom>
          <a:solidFill>
            <a:srgbClr val="DB47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PE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Down Arrow 71">
            <a:extLst>
              <a:ext uri="{FF2B5EF4-FFF2-40B4-BE49-F238E27FC236}">
                <a16:creationId xmlns:a16="http://schemas.microsoft.com/office/drawing/2014/main" id="{C24E1A6A-DCB1-663B-FFFD-8F10A52873A1}"/>
              </a:ext>
            </a:extLst>
          </p:cNvPr>
          <p:cNvSpPr/>
          <p:nvPr/>
        </p:nvSpPr>
        <p:spPr bwMode="auto">
          <a:xfrm>
            <a:off x="5937059" y="2752198"/>
            <a:ext cx="346056" cy="243544"/>
          </a:xfrm>
          <a:prstGeom prst="downArrow">
            <a:avLst/>
          </a:prstGeom>
          <a:solidFill>
            <a:srgbClr val="3CBA5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PE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Down Arrow 72">
            <a:extLst>
              <a:ext uri="{FF2B5EF4-FFF2-40B4-BE49-F238E27FC236}">
                <a16:creationId xmlns:a16="http://schemas.microsoft.com/office/drawing/2014/main" id="{345A0E3E-4030-EE46-6ABA-C547B4E14C71}"/>
              </a:ext>
            </a:extLst>
          </p:cNvPr>
          <p:cNvSpPr/>
          <p:nvPr/>
        </p:nvSpPr>
        <p:spPr bwMode="auto">
          <a:xfrm>
            <a:off x="5935387" y="5650557"/>
            <a:ext cx="346056" cy="243544"/>
          </a:xfrm>
          <a:prstGeom prst="downArrow">
            <a:avLst/>
          </a:prstGeom>
          <a:solidFill>
            <a:srgbClr val="3CBA5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PE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9" name="Group 73">
            <a:extLst>
              <a:ext uri="{FF2B5EF4-FFF2-40B4-BE49-F238E27FC236}">
                <a16:creationId xmlns:a16="http://schemas.microsoft.com/office/drawing/2014/main" id="{DFBFF0A9-CEBA-AA87-8D55-9083282120C3}"/>
              </a:ext>
            </a:extLst>
          </p:cNvPr>
          <p:cNvGrpSpPr/>
          <p:nvPr/>
        </p:nvGrpSpPr>
        <p:grpSpPr>
          <a:xfrm>
            <a:off x="2719385" y="3047517"/>
            <a:ext cx="6945119" cy="2301614"/>
            <a:chOff x="2063610" y="2618670"/>
            <a:chExt cx="8400239" cy="2783840"/>
          </a:xfrm>
        </p:grpSpPr>
        <p:grpSp>
          <p:nvGrpSpPr>
            <p:cNvPr id="100" name="Group 74">
              <a:extLst>
                <a:ext uri="{FF2B5EF4-FFF2-40B4-BE49-F238E27FC236}">
                  <a16:creationId xmlns:a16="http://schemas.microsoft.com/office/drawing/2014/main" id="{7DBDCE51-F6AF-B07D-6D86-47159B016E96}"/>
                </a:ext>
              </a:extLst>
            </p:cNvPr>
            <p:cNvGrpSpPr/>
            <p:nvPr/>
          </p:nvGrpSpPr>
          <p:grpSpPr>
            <a:xfrm>
              <a:off x="2063610" y="2618670"/>
              <a:ext cx="8400239" cy="2783840"/>
              <a:chOff x="1886186" y="2734280"/>
              <a:chExt cx="8400239" cy="2783840"/>
            </a:xfrm>
          </p:grpSpPr>
          <p:sp>
            <p:nvSpPr>
              <p:cNvPr id="110" name="Rectangle 84">
                <a:extLst>
                  <a:ext uri="{FF2B5EF4-FFF2-40B4-BE49-F238E27FC236}">
                    <a16:creationId xmlns:a16="http://schemas.microsoft.com/office/drawing/2014/main" id="{6928DAB4-FDE3-D639-6E20-3A9078020FA6}"/>
                  </a:ext>
                </a:extLst>
              </p:cNvPr>
              <p:cNvSpPr/>
              <p:nvPr/>
            </p:nvSpPr>
            <p:spPr bwMode="auto">
              <a:xfrm>
                <a:off x="1886186" y="2908092"/>
                <a:ext cx="8226805" cy="2610028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1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PE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1" name="Picture 85">
                <a:extLst>
                  <a:ext uri="{FF2B5EF4-FFF2-40B4-BE49-F238E27FC236}">
                    <a16:creationId xmlns:a16="http://schemas.microsoft.com/office/drawing/2014/main" id="{498C42B0-0017-9041-FA3A-FFC3C87FB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3910" y="2734280"/>
                <a:ext cx="582515" cy="582515"/>
              </a:xfrm>
              <a:prstGeom prst="rect">
                <a:avLst/>
              </a:prstGeom>
            </p:spPr>
          </p:pic>
        </p:grpSp>
        <p:sp>
          <p:nvSpPr>
            <p:cNvPr id="101" name="Rectangle 75">
              <a:extLst>
                <a:ext uri="{FF2B5EF4-FFF2-40B4-BE49-F238E27FC236}">
                  <a16:creationId xmlns:a16="http://schemas.microsoft.com/office/drawing/2014/main" id="{05A1F596-1822-4977-FF35-98A5EBDBED5D}"/>
                </a:ext>
              </a:extLst>
            </p:cNvPr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76">
              <a:extLst>
                <a:ext uri="{FF2B5EF4-FFF2-40B4-BE49-F238E27FC236}">
                  <a16:creationId xmlns:a16="http://schemas.microsoft.com/office/drawing/2014/main" id="{8CCB5700-3A47-F037-5B70-DB1688421AE4}"/>
                </a:ext>
              </a:extLst>
            </p:cNvPr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77">
              <a:extLst>
                <a:ext uri="{FF2B5EF4-FFF2-40B4-BE49-F238E27FC236}">
                  <a16:creationId xmlns:a16="http://schemas.microsoft.com/office/drawing/2014/main" id="{A7D36EC8-6967-7CD9-5EAF-141AAF7B985F}"/>
                </a:ext>
              </a:extLst>
            </p:cNvPr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TextBox 78">
              <a:extLst>
                <a:ext uri="{FF2B5EF4-FFF2-40B4-BE49-F238E27FC236}">
                  <a16:creationId xmlns:a16="http://schemas.microsoft.com/office/drawing/2014/main" id="{BDCE544A-D9C4-6F19-05DB-E8F8398F8D2C}"/>
                </a:ext>
              </a:extLst>
            </p:cNvPr>
            <p:cNvSpPr txBox="1"/>
            <p:nvPr/>
          </p:nvSpPr>
          <p:spPr>
            <a:xfrm>
              <a:off x="2590306" y="3270522"/>
              <a:ext cx="1959023" cy="7594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2400" kern="0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105" name="TextBox 79">
              <a:extLst>
                <a:ext uri="{FF2B5EF4-FFF2-40B4-BE49-F238E27FC236}">
                  <a16:creationId xmlns:a16="http://schemas.microsoft.com/office/drawing/2014/main" id="{613FCABB-3A77-0D7E-C8A8-166E5AA8C16B}"/>
                </a:ext>
              </a:extLst>
            </p:cNvPr>
            <p:cNvSpPr txBox="1"/>
            <p:nvPr/>
          </p:nvSpPr>
          <p:spPr>
            <a:xfrm>
              <a:off x="8015894" y="3264263"/>
              <a:ext cx="1586695" cy="75941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2400" kern="0" dirty="0" err="1">
                  <a:solidFill>
                    <a:srgbClr val="FFFFFF"/>
                  </a:solidFill>
                  <a:latin typeface="Segoe UI Semilight"/>
                </a:rPr>
                <a:t>Publish</a:t>
              </a:r>
              <a:endParaRPr lang="es-PE" sz="2400" kern="0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06" name="TextBox 80">
              <a:extLst>
                <a:ext uri="{FF2B5EF4-FFF2-40B4-BE49-F238E27FC236}">
                  <a16:creationId xmlns:a16="http://schemas.microsoft.com/office/drawing/2014/main" id="{429796E7-0F7C-75C0-B31C-217A1468094E}"/>
                </a:ext>
              </a:extLst>
            </p:cNvPr>
            <p:cNvSpPr txBox="1"/>
            <p:nvPr/>
          </p:nvSpPr>
          <p:spPr>
            <a:xfrm>
              <a:off x="5390201" y="3263799"/>
              <a:ext cx="1753504" cy="7594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2400" kern="0" dirty="0">
                  <a:solidFill>
                    <a:srgbClr val="FFFFFF"/>
                  </a:solidFill>
                  <a:latin typeface="Segoe UI Semilight"/>
                </a:rPr>
                <a:t>Mediate</a:t>
              </a:r>
            </a:p>
          </p:txBody>
        </p:sp>
        <p:sp>
          <p:nvSpPr>
            <p:cNvPr id="107" name="TextBox 81">
              <a:extLst>
                <a:ext uri="{FF2B5EF4-FFF2-40B4-BE49-F238E27FC236}">
                  <a16:creationId xmlns:a16="http://schemas.microsoft.com/office/drawing/2014/main" id="{ADB49CDE-334B-42C5-B2E6-F511F6CCA9E1}"/>
                </a:ext>
              </a:extLst>
            </p:cNvPr>
            <p:cNvSpPr txBox="1"/>
            <p:nvPr/>
          </p:nvSpPr>
          <p:spPr>
            <a:xfrm flipH="1">
              <a:off x="8053248" y="4129140"/>
              <a:ext cx="1615440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400" kern="0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8" name="TextBox 82">
              <a:extLst>
                <a:ext uri="{FF2B5EF4-FFF2-40B4-BE49-F238E27FC236}">
                  <a16:creationId xmlns:a16="http://schemas.microsoft.com/office/drawing/2014/main" id="{7E373CB1-33AD-B7C8-6DD3-87C3A9F1937F}"/>
                </a:ext>
              </a:extLst>
            </p:cNvPr>
            <p:cNvSpPr txBox="1"/>
            <p:nvPr/>
          </p:nvSpPr>
          <p:spPr>
            <a:xfrm flipH="1">
              <a:off x="5585552" y="4129140"/>
              <a:ext cx="1322046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400" kern="0" dirty="0">
                  <a:solidFill>
                    <a:srgbClr val="FFFFFF"/>
                  </a:solidFill>
                  <a:latin typeface="Segoe UI Light"/>
                </a:rPr>
                <a:t>Gateway</a:t>
              </a:r>
            </a:p>
          </p:txBody>
        </p:sp>
        <p:sp>
          <p:nvSpPr>
            <p:cNvPr id="109" name="TextBox 83">
              <a:extLst>
                <a:ext uri="{FF2B5EF4-FFF2-40B4-BE49-F238E27FC236}">
                  <a16:creationId xmlns:a16="http://schemas.microsoft.com/office/drawing/2014/main" id="{72E387DC-FCB0-6011-36D9-6208FBFC03C4}"/>
                </a:ext>
              </a:extLst>
            </p:cNvPr>
            <p:cNvSpPr txBox="1"/>
            <p:nvPr/>
          </p:nvSpPr>
          <p:spPr>
            <a:xfrm flipH="1">
              <a:off x="2551609" y="4129140"/>
              <a:ext cx="2001519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400" kern="0" dirty="0" err="1">
                  <a:solidFill>
                    <a:srgbClr val="FFFFFF"/>
                  </a:solidFill>
                  <a:latin typeface="Segoe UI Light"/>
                </a:rPr>
                <a:t>Developer</a:t>
              </a:r>
              <a:r>
                <a:rPr lang="es-PE" sz="1400" kern="0" dirty="0">
                  <a:solidFill>
                    <a:srgbClr val="FFFFFF"/>
                  </a:solidFill>
                  <a:latin typeface="Segoe UI Light"/>
                </a:rPr>
                <a:t> portal</a:t>
              </a:r>
            </a:p>
          </p:txBody>
        </p:sp>
      </p:grpSp>
      <p:sp>
        <p:nvSpPr>
          <p:cNvPr id="112" name="TextBox 62">
            <a:extLst>
              <a:ext uri="{FF2B5EF4-FFF2-40B4-BE49-F238E27FC236}">
                <a16:creationId xmlns:a16="http://schemas.microsoft.com/office/drawing/2014/main" id="{C34047C2-2B3E-ECA7-1C74-B4B797A8B778}"/>
              </a:ext>
            </a:extLst>
          </p:cNvPr>
          <p:cNvSpPr txBox="1"/>
          <p:nvPr/>
        </p:nvSpPr>
        <p:spPr>
          <a:xfrm>
            <a:off x="4953570" y="1892584"/>
            <a:ext cx="21784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46">
              <a:defRPr/>
            </a:pPr>
            <a:r>
              <a:rPr lang="es-PE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Experiencias conectadas</a:t>
            </a:r>
          </a:p>
        </p:txBody>
      </p:sp>
      <p:sp>
        <p:nvSpPr>
          <p:cNvPr id="113" name="CuadroTexto 9">
            <a:extLst>
              <a:ext uri="{FF2B5EF4-FFF2-40B4-BE49-F238E27FC236}">
                <a16:creationId xmlns:a16="http://schemas.microsoft.com/office/drawing/2014/main" id="{0F656EEC-6281-2341-E4CD-8E1501904CC8}"/>
              </a:ext>
            </a:extLst>
          </p:cNvPr>
          <p:cNvSpPr txBox="1"/>
          <p:nvPr/>
        </p:nvSpPr>
        <p:spPr>
          <a:xfrm>
            <a:off x="517216" y="1081896"/>
            <a:ext cx="11920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>
              <a:defRPr/>
            </a:pPr>
            <a:r>
              <a:rPr lang="es-PE" sz="2400" kern="0" dirty="0">
                <a:solidFill>
                  <a:prstClr val="black"/>
                </a:solidFill>
              </a:rPr>
              <a:t>Es una plataforma que nos permite administrar, publicar y supervisar nuestras APIs/Productos expuestos hacia los consumidores de una forma simple, segura y escalable</a:t>
            </a:r>
            <a:r>
              <a:rPr lang="es-MX" sz="2400" kern="0" dirty="0">
                <a:solidFill>
                  <a:prstClr val="black"/>
                </a:solidFill>
              </a:rPr>
              <a:t>.</a:t>
            </a:r>
            <a:endParaRPr lang="es-PE" sz="24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3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DBF5-B417-D9AC-0776-5A843CEFF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961FD5-9145-E1C2-B218-89EECD69EE22}"/>
              </a:ext>
            </a:extLst>
          </p:cNvPr>
          <p:cNvSpPr txBox="1"/>
          <p:nvPr/>
        </p:nvSpPr>
        <p:spPr>
          <a:xfrm>
            <a:off x="310789" y="345741"/>
            <a:ext cx="11018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Azure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Integration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Services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– Enterprise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iPaaS</a:t>
            </a:r>
            <a:endParaRPr lang="es-ES_tradnl" sz="44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EA1956-52BE-0472-03D2-94B3E05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2"/>
          <a:stretch/>
        </p:blipFill>
        <p:spPr>
          <a:xfrm>
            <a:off x="1221571" y="1115182"/>
            <a:ext cx="9748858" cy="556270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79E54B6-D294-57DD-CBA0-F5E812A5627D}"/>
              </a:ext>
            </a:extLst>
          </p:cNvPr>
          <p:cNvSpPr/>
          <p:nvPr/>
        </p:nvSpPr>
        <p:spPr>
          <a:xfrm>
            <a:off x="3616035" y="3186544"/>
            <a:ext cx="1551709" cy="1191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noFill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4207998-4D2D-286A-DA9A-C05CBB160C6A}"/>
              </a:ext>
            </a:extLst>
          </p:cNvPr>
          <p:cNvSpPr txBox="1"/>
          <p:nvPr/>
        </p:nvSpPr>
        <p:spPr>
          <a:xfrm>
            <a:off x="8160327" y="6123709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Fuente: 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905437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E245-0257-0575-919E-AC79CC64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4E919E0-AFE5-9E73-E040-3F54F681356F}"/>
              </a:ext>
            </a:extLst>
          </p:cNvPr>
          <p:cNvSpPr txBox="1"/>
          <p:nvPr/>
        </p:nvSpPr>
        <p:spPr>
          <a:xfrm>
            <a:off x="310789" y="345741"/>
            <a:ext cx="98412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Arquitectura de Azure API Management</a:t>
            </a:r>
            <a:endParaRPr lang="es-ES_tradnl" sz="4400" noProof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96AF75-62CE-7786-8596-4BDC2B086A8E}"/>
              </a:ext>
            </a:extLst>
          </p:cNvPr>
          <p:cNvSpPr/>
          <p:nvPr/>
        </p:nvSpPr>
        <p:spPr>
          <a:xfrm>
            <a:off x="3616035" y="3186544"/>
            <a:ext cx="1551709" cy="1191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noFill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D06661-D3A0-8DEB-BD7A-01427030E3A6}"/>
              </a:ext>
            </a:extLst>
          </p:cNvPr>
          <p:cNvSpPr txBox="1"/>
          <p:nvPr/>
        </p:nvSpPr>
        <p:spPr>
          <a:xfrm>
            <a:off x="0" y="6264729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Fuente: Microsoft Azure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8F74F3-5882-A862-8976-56198366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0"/>
          <a:stretch/>
        </p:blipFill>
        <p:spPr>
          <a:xfrm>
            <a:off x="2052387" y="1160503"/>
            <a:ext cx="8087226" cy="52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05E33-02A2-7763-FA76-886109B3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745DBE-B903-50ED-BE56-94315ED54905}"/>
              </a:ext>
            </a:extLst>
          </p:cNvPr>
          <p:cNvSpPr txBox="1"/>
          <p:nvPr/>
        </p:nvSpPr>
        <p:spPr>
          <a:xfrm>
            <a:off x="310789" y="345741"/>
            <a:ext cx="8647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Organizar y clasificar nuestras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21F4AB-05EF-B114-C62D-10427A41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07" y="1115182"/>
            <a:ext cx="9163386" cy="56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07E07E-ADBD-8424-0CEB-41599D9D0E2C}"/>
              </a:ext>
            </a:extLst>
          </p:cNvPr>
          <p:cNvSpPr txBox="1"/>
          <p:nvPr/>
        </p:nvSpPr>
        <p:spPr>
          <a:xfrm>
            <a:off x="558800" y="1380460"/>
            <a:ext cx="10790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Gobierna tus APIs con Azure API Management y API Center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8DAFA6-B511-10FA-191E-B2223CC886A8}"/>
              </a:ext>
            </a:extLst>
          </p:cNvPr>
          <p:cNvSpPr txBox="1"/>
          <p:nvPr/>
        </p:nvSpPr>
        <p:spPr>
          <a:xfrm>
            <a:off x="558800" y="3867329"/>
            <a:ext cx="5413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Fidel Villanueva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98D1D-698A-9FDE-C231-C8E64C83C4A3}"/>
              </a:ext>
            </a:extLst>
          </p:cNvPr>
          <p:cNvSpPr txBox="1"/>
          <p:nvPr/>
        </p:nvSpPr>
        <p:spPr>
          <a:xfrm>
            <a:off x="8389696" y="4898957"/>
            <a:ext cx="3434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>
                <a:solidFill>
                  <a:schemeClr val="bg1"/>
                </a:solidFill>
              </a:rPr>
              <a:t>fvillanuevape.com</a:t>
            </a:r>
          </a:p>
        </p:txBody>
      </p:sp>
    </p:spTree>
    <p:extLst>
      <p:ext uri="{BB962C8B-B14F-4D97-AF65-F5344CB8AC3E}">
        <p14:creationId xmlns:p14="http://schemas.microsoft.com/office/powerpoint/2010/main" val="2257026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2F000-0A73-1435-9F25-9897A3A3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AF111D-13C6-4A77-651D-FB58D8372617}"/>
              </a:ext>
            </a:extLst>
          </p:cNvPr>
          <p:cNvSpPr txBox="1"/>
          <p:nvPr/>
        </p:nvSpPr>
        <p:spPr>
          <a:xfrm>
            <a:off x="310789" y="345741"/>
            <a:ext cx="5801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Seguridad y Protección</a:t>
            </a:r>
            <a:endParaRPr lang="es-ES_tradnl" sz="4400" noProof="0" dirty="0"/>
          </a:p>
        </p:txBody>
      </p:sp>
      <p:sp>
        <p:nvSpPr>
          <p:cNvPr id="43" name="TextBox 40">
            <a:extLst>
              <a:ext uri="{FF2B5EF4-FFF2-40B4-BE49-F238E27FC236}">
                <a16:creationId xmlns:a16="http://schemas.microsoft.com/office/drawing/2014/main" id="{EEF57770-0A1C-A255-995A-31B3A9DE1B99}"/>
              </a:ext>
            </a:extLst>
          </p:cNvPr>
          <p:cNvSpPr txBox="1"/>
          <p:nvPr/>
        </p:nvSpPr>
        <p:spPr>
          <a:xfrm flipH="1">
            <a:off x="423011" y="1447176"/>
            <a:ext cx="3552878" cy="133722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Integrar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con</a:t>
            </a:r>
            <a:r>
              <a:rPr kumimoji="0" lang="en-US" sz="16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0" cap="none" spc="0" normalizeH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tu</a:t>
            </a:r>
            <a:r>
              <a:rPr kumimoji="0" lang="en-US" sz="16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IdP para la </a:t>
            </a:r>
            <a:r>
              <a:rPr kumimoji="0" lang="en-US" sz="1600" b="1" i="0" u="none" strike="noStrike" kern="0" cap="none" spc="0" normalizeH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validació</a:t>
            </a:r>
            <a:r>
              <a:rPr lang="en-US" sz="1600" b="1" kern="0" dirty="0">
                <a:solidFill>
                  <a:srgbClr val="002060"/>
                </a:solidFill>
              </a:rPr>
              <a:t>n de Access Tokens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Azure AD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Azure AD B2C</a:t>
            </a:r>
          </a:p>
        </p:txBody>
      </p:sp>
      <p:pic>
        <p:nvPicPr>
          <p:cNvPr id="52" name="Picture 50">
            <a:extLst>
              <a:ext uri="{FF2B5EF4-FFF2-40B4-BE49-F238E27FC236}">
                <a16:creationId xmlns:a16="http://schemas.microsoft.com/office/drawing/2014/main" id="{86E20FE6-0AA9-2FF7-3C38-362305A53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69" y="4500805"/>
            <a:ext cx="607919" cy="607919"/>
          </a:xfrm>
          <a:prstGeom prst="rect">
            <a:avLst/>
          </a:prstGeom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753FA79F-3160-E6E0-B821-0184E8142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10" y="3622388"/>
            <a:ext cx="607919" cy="607919"/>
          </a:xfrm>
          <a:prstGeom prst="rect">
            <a:avLst/>
          </a:prstGeom>
        </p:spPr>
      </p:pic>
      <p:pic>
        <p:nvPicPr>
          <p:cNvPr id="54" name="Picture 52">
            <a:extLst>
              <a:ext uri="{FF2B5EF4-FFF2-40B4-BE49-F238E27FC236}">
                <a16:creationId xmlns:a16="http://schemas.microsoft.com/office/drawing/2014/main" id="{5F2D913C-963B-B785-51C8-4FA00D9F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2" y="4537789"/>
            <a:ext cx="810286" cy="733928"/>
          </a:xfrm>
          <a:prstGeom prst="rect">
            <a:avLst/>
          </a:prstGeom>
        </p:spPr>
      </p:pic>
      <p:pic>
        <p:nvPicPr>
          <p:cNvPr id="55" name="Picture 53">
            <a:extLst>
              <a:ext uri="{FF2B5EF4-FFF2-40B4-BE49-F238E27FC236}">
                <a16:creationId xmlns:a16="http://schemas.microsoft.com/office/drawing/2014/main" id="{AD57F16D-2E80-9CAB-8E55-3D478342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2" y="2830494"/>
            <a:ext cx="607919" cy="607919"/>
          </a:xfrm>
          <a:prstGeom prst="rect">
            <a:avLst/>
          </a:prstGeom>
        </p:spPr>
      </p:pic>
      <p:pic>
        <p:nvPicPr>
          <p:cNvPr id="56" name="Picture 54">
            <a:extLst>
              <a:ext uri="{FF2B5EF4-FFF2-40B4-BE49-F238E27FC236}">
                <a16:creationId xmlns:a16="http://schemas.microsoft.com/office/drawing/2014/main" id="{162189BD-5B68-B0A5-A0DC-59B6EA697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84" y="2825438"/>
            <a:ext cx="780288" cy="780288"/>
          </a:xfrm>
          <a:prstGeom prst="rect">
            <a:avLst/>
          </a:prstGeom>
        </p:spPr>
      </p:pic>
      <p:pic>
        <p:nvPicPr>
          <p:cNvPr id="57" name="Picture 55">
            <a:extLst>
              <a:ext uri="{FF2B5EF4-FFF2-40B4-BE49-F238E27FC236}">
                <a16:creationId xmlns:a16="http://schemas.microsoft.com/office/drawing/2014/main" id="{61FACB65-BC22-F291-270F-299AB5FF02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94" y="3246531"/>
            <a:ext cx="1470573" cy="1470573"/>
          </a:xfrm>
          <a:prstGeom prst="rect">
            <a:avLst/>
          </a:prstGeom>
        </p:spPr>
      </p:pic>
      <p:sp>
        <p:nvSpPr>
          <p:cNvPr id="58" name="Down Arrow 56">
            <a:extLst>
              <a:ext uri="{FF2B5EF4-FFF2-40B4-BE49-F238E27FC236}">
                <a16:creationId xmlns:a16="http://schemas.microsoft.com/office/drawing/2014/main" id="{1B50C109-F148-3FA6-15FA-1DE2F73E9C36}"/>
              </a:ext>
            </a:extLst>
          </p:cNvPr>
          <p:cNvSpPr/>
          <p:nvPr/>
        </p:nvSpPr>
        <p:spPr bwMode="auto">
          <a:xfrm rot="16200000">
            <a:off x="7283049" y="3760919"/>
            <a:ext cx="346056" cy="243544"/>
          </a:xfrm>
          <a:prstGeom prst="downArrow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1">
            <a:extLst>
              <a:ext uri="{FF2B5EF4-FFF2-40B4-BE49-F238E27FC236}">
                <a16:creationId xmlns:a16="http://schemas.microsoft.com/office/drawing/2014/main" id="{0D35BDEC-322C-FA45-CF50-9F3D96C1746C}"/>
              </a:ext>
            </a:extLst>
          </p:cNvPr>
          <p:cNvSpPr/>
          <p:nvPr/>
        </p:nvSpPr>
        <p:spPr bwMode="auto">
          <a:xfrm rot="5400000">
            <a:off x="3095086" y="2695734"/>
            <a:ext cx="5207622" cy="2732048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9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2">
            <a:extLst>
              <a:ext uri="{FF2B5EF4-FFF2-40B4-BE49-F238E27FC236}">
                <a16:creationId xmlns:a16="http://schemas.microsoft.com/office/drawing/2014/main" id="{FDBC83E7-CE87-CC82-E55C-EFA2DDEE6BFE}"/>
              </a:ext>
            </a:extLst>
          </p:cNvPr>
          <p:cNvSpPr/>
          <p:nvPr/>
        </p:nvSpPr>
        <p:spPr bwMode="auto">
          <a:xfrm rot="5400000">
            <a:off x="4943734" y="1367235"/>
            <a:ext cx="1506873" cy="2189821"/>
          </a:xfrm>
          <a:prstGeom prst="rect">
            <a:avLst/>
          </a:prstGeom>
          <a:solidFill>
            <a:srgbClr val="D7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3">
            <a:extLst>
              <a:ext uri="{FF2B5EF4-FFF2-40B4-BE49-F238E27FC236}">
                <a16:creationId xmlns:a16="http://schemas.microsoft.com/office/drawing/2014/main" id="{A14D04CB-100E-6787-1129-804147C64CF2}"/>
              </a:ext>
            </a:extLst>
          </p:cNvPr>
          <p:cNvSpPr/>
          <p:nvPr/>
        </p:nvSpPr>
        <p:spPr bwMode="auto">
          <a:xfrm rot="5400000">
            <a:off x="4943734" y="2966744"/>
            <a:ext cx="1506873" cy="2189821"/>
          </a:xfrm>
          <a:prstGeom prst="rect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4">
            <a:extLst>
              <a:ext uri="{FF2B5EF4-FFF2-40B4-BE49-F238E27FC236}">
                <a16:creationId xmlns:a16="http://schemas.microsoft.com/office/drawing/2014/main" id="{2EE311F2-DE01-2A6A-07D5-3541E7DFAC27}"/>
              </a:ext>
            </a:extLst>
          </p:cNvPr>
          <p:cNvSpPr/>
          <p:nvPr/>
        </p:nvSpPr>
        <p:spPr bwMode="auto">
          <a:xfrm rot="5400000">
            <a:off x="4943735" y="4566252"/>
            <a:ext cx="1506873" cy="2189821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extBox 65">
            <a:extLst>
              <a:ext uri="{FF2B5EF4-FFF2-40B4-BE49-F238E27FC236}">
                <a16:creationId xmlns:a16="http://schemas.microsoft.com/office/drawing/2014/main" id="{6A87DAE2-1035-8E22-CED3-61DB8509C33C}"/>
              </a:ext>
            </a:extLst>
          </p:cNvPr>
          <p:cNvSpPr txBox="1"/>
          <p:nvPr/>
        </p:nvSpPr>
        <p:spPr>
          <a:xfrm>
            <a:off x="4602259" y="1859479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Developer portal</a:t>
            </a:r>
          </a:p>
        </p:txBody>
      </p:sp>
      <p:sp>
        <p:nvSpPr>
          <p:cNvPr id="68" name="TextBox 66">
            <a:extLst>
              <a:ext uri="{FF2B5EF4-FFF2-40B4-BE49-F238E27FC236}">
                <a16:creationId xmlns:a16="http://schemas.microsoft.com/office/drawing/2014/main" id="{AF3080AE-E152-28B8-5050-8979DB8B096E}"/>
              </a:ext>
            </a:extLst>
          </p:cNvPr>
          <p:cNvSpPr txBox="1"/>
          <p:nvPr/>
        </p:nvSpPr>
        <p:spPr>
          <a:xfrm>
            <a:off x="4602260" y="4988278"/>
            <a:ext cx="218982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Azure portal</a:t>
            </a:r>
          </a:p>
        </p:txBody>
      </p:sp>
      <p:sp>
        <p:nvSpPr>
          <p:cNvPr id="69" name="TextBox 67">
            <a:extLst>
              <a:ext uri="{FF2B5EF4-FFF2-40B4-BE49-F238E27FC236}">
                <a16:creationId xmlns:a16="http://schemas.microsoft.com/office/drawing/2014/main" id="{A649FA00-AA9D-F0CA-FE54-1F37E31556E9}"/>
              </a:ext>
            </a:extLst>
          </p:cNvPr>
          <p:cNvSpPr txBox="1"/>
          <p:nvPr/>
        </p:nvSpPr>
        <p:spPr>
          <a:xfrm>
            <a:off x="4602260" y="3420295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Gateway</a:t>
            </a:r>
          </a:p>
        </p:txBody>
      </p:sp>
      <p:sp>
        <p:nvSpPr>
          <p:cNvPr id="70" name="TextBox 68">
            <a:extLst>
              <a:ext uri="{FF2B5EF4-FFF2-40B4-BE49-F238E27FC236}">
                <a16:creationId xmlns:a16="http://schemas.microsoft.com/office/drawing/2014/main" id="{140B1A6E-92C8-BA6A-BD5E-A5FB9EBAAB61}"/>
              </a:ext>
            </a:extLst>
          </p:cNvPr>
          <p:cNvSpPr txBox="1"/>
          <p:nvPr/>
        </p:nvSpPr>
        <p:spPr>
          <a:xfrm flipH="1">
            <a:off x="4602256" y="5678996"/>
            <a:ext cx="2189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Publish</a:t>
            </a:r>
          </a:p>
        </p:txBody>
      </p:sp>
      <p:sp>
        <p:nvSpPr>
          <p:cNvPr id="71" name="TextBox 69">
            <a:extLst>
              <a:ext uri="{FF2B5EF4-FFF2-40B4-BE49-F238E27FC236}">
                <a16:creationId xmlns:a16="http://schemas.microsoft.com/office/drawing/2014/main" id="{72055BF2-E478-4B41-7F51-CD3737C4D372}"/>
              </a:ext>
            </a:extLst>
          </p:cNvPr>
          <p:cNvSpPr txBox="1"/>
          <p:nvPr/>
        </p:nvSpPr>
        <p:spPr>
          <a:xfrm flipH="1">
            <a:off x="4608838" y="4135737"/>
            <a:ext cx="218324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Mediate</a:t>
            </a:r>
          </a:p>
        </p:txBody>
      </p:sp>
      <p:sp>
        <p:nvSpPr>
          <p:cNvPr id="72" name="TextBox 70">
            <a:extLst>
              <a:ext uri="{FF2B5EF4-FFF2-40B4-BE49-F238E27FC236}">
                <a16:creationId xmlns:a16="http://schemas.microsoft.com/office/drawing/2014/main" id="{FFD787BE-E423-4166-1B47-C3DEB3AF5009}"/>
              </a:ext>
            </a:extLst>
          </p:cNvPr>
          <p:cNvSpPr txBox="1"/>
          <p:nvPr/>
        </p:nvSpPr>
        <p:spPr>
          <a:xfrm flipH="1">
            <a:off x="4602257" y="2563091"/>
            <a:ext cx="218982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Consume</a:t>
            </a:r>
          </a:p>
        </p:txBody>
      </p:sp>
      <p:pic>
        <p:nvPicPr>
          <p:cNvPr id="73" name="Picture 71">
            <a:extLst>
              <a:ext uri="{FF2B5EF4-FFF2-40B4-BE49-F238E27FC236}">
                <a16:creationId xmlns:a16="http://schemas.microsoft.com/office/drawing/2014/main" id="{FF300375-D263-BC66-F596-3DDDB29F5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82" y="1024366"/>
            <a:ext cx="645124" cy="645124"/>
          </a:xfrm>
          <a:prstGeom prst="rect">
            <a:avLst/>
          </a:prstGeom>
        </p:spPr>
      </p:pic>
      <p:sp>
        <p:nvSpPr>
          <p:cNvPr id="80" name="TextBox 40">
            <a:extLst>
              <a:ext uri="{FF2B5EF4-FFF2-40B4-BE49-F238E27FC236}">
                <a16:creationId xmlns:a16="http://schemas.microsoft.com/office/drawing/2014/main" id="{5FA56DE5-057B-D68A-9DE5-FC76DE0B363C}"/>
              </a:ext>
            </a:extLst>
          </p:cNvPr>
          <p:cNvSpPr txBox="1"/>
          <p:nvPr/>
        </p:nvSpPr>
        <p:spPr>
          <a:xfrm flipH="1">
            <a:off x="423011" y="3362008"/>
            <a:ext cx="3552878" cy="253133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Uso de Azure API Management Policies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Mas de 50 Policies out of the box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Rate Limit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IP Filter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COR</a:t>
            </a:r>
            <a:r>
              <a:rPr lang="en-US" sz="1600" kern="0" dirty="0">
                <a:solidFill>
                  <a:srgbClr val="002060"/>
                </a:solidFill>
              </a:rPr>
              <a:t>S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 err="1">
                <a:solidFill>
                  <a:srgbClr val="002060"/>
                </a:solidFill>
              </a:rPr>
              <a:t>mTLS</a:t>
            </a:r>
            <a:endParaRPr lang="en-US" sz="1600" kern="0" dirty="0">
              <a:solidFill>
                <a:srgbClr val="002060"/>
              </a:solidFill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81" name="TextBox 40">
            <a:extLst>
              <a:ext uri="{FF2B5EF4-FFF2-40B4-BE49-F238E27FC236}">
                <a16:creationId xmlns:a16="http://schemas.microsoft.com/office/drawing/2014/main" id="{28B8B1F0-FCE6-96C3-38EA-3C93A5B1322F}"/>
              </a:ext>
            </a:extLst>
          </p:cNvPr>
          <p:cNvSpPr txBox="1"/>
          <p:nvPr/>
        </p:nvSpPr>
        <p:spPr>
          <a:xfrm flipH="1">
            <a:off x="7481752" y="1399261"/>
            <a:ext cx="3552878" cy="141417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Hardening del APIM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TLS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Ciphers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82" name="TextBox 40">
            <a:extLst>
              <a:ext uri="{FF2B5EF4-FFF2-40B4-BE49-F238E27FC236}">
                <a16:creationId xmlns:a16="http://schemas.microsoft.com/office/drawing/2014/main" id="{AF65E1B2-501F-559D-3E3A-BFC4D4FF75C8}"/>
              </a:ext>
            </a:extLst>
          </p:cNvPr>
          <p:cNvSpPr txBox="1"/>
          <p:nvPr/>
        </p:nvSpPr>
        <p:spPr>
          <a:xfrm flipH="1">
            <a:off x="7481752" y="5365865"/>
            <a:ext cx="3552878" cy="141417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Azure Front Door &amp; WAF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VNET/NSG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RBAC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kern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56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0CD65-29BE-ECCB-C3B1-3944F7782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1879C3F-19AF-3252-2077-B455EFB8EB19}"/>
              </a:ext>
            </a:extLst>
          </p:cNvPr>
          <p:cNvSpPr txBox="1"/>
          <p:nvPr/>
        </p:nvSpPr>
        <p:spPr>
          <a:xfrm>
            <a:off x="127507" y="4053840"/>
            <a:ext cx="11936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Patrones de Azure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92860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F9A0A-4B56-39E4-88F0-CACF475E8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E163E0-5E6C-070B-3927-01090D7C0502}"/>
              </a:ext>
            </a:extLst>
          </p:cNvPr>
          <p:cNvSpPr txBox="1"/>
          <p:nvPr/>
        </p:nvSpPr>
        <p:spPr>
          <a:xfrm>
            <a:off x="310789" y="345741"/>
            <a:ext cx="5235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External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VNET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Mode</a:t>
            </a:r>
            <a:endParaRPr lang="es-ES_tradnl" sz="44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64CF7-DC4B-51B0-D4DE-961B1B64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1" t="2955" r="2074" b="2640"/>
          <a:stretch/>
        </p:blipFill>
        <p:spPr>
          <a:xfrm>
            <a:off x="1943547" y="1139200"/>
            <a:ext cx="8304905" cy="537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5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A7BE-9692-B65E-2A65-6BF5D8CE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A3A628-CFCA-AEEE-8AC4-44CBE70FD363}"/>
              </a:ext>
            </a:extLst>
          </p:cNvPr>
          <p:cNvSpPr txBox="1"/>
          <p:nvPr/>
        </p:nvSpPr>
        <p:spPr>
          <a:xfrm>
            <a:off x="310789" y="345741"/>
            <a:ext cx="5088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Internal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VNET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Mode</a:t>
            </a:r>
            <a:endParaRPr lang="es-ES_tradnl" sz="44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D567A0-E62A-1663-0E76-798A00C3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8" t="2016" r="1603" b="2545"/>
          <a:stretch/>
        </p:blipFill>
        <p:spPr>
          <a:xfrm>
            <a:off x="1203246" y="1222758"/>
            <a:ext cx="9844857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D085A-37D0-E814-B514-7742BF5E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2E6A4BD-F6FC-5E9C-9C7F-CBAD25D83746}"/>
              </a:ext>
            </a:extLst>
          </p:cNvPr>
          <p:cNvSpPr txBox="1"/>
          <p:nvPr/>
        </p:nvSpPr>
        <p:spPr>
          <a:xfrm>
            <a:off x="310789" y="345741"/>
            <a:ext cx="5088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Internal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VNET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Mode</a:t>
            </a:r>
            <a:endParaRPr lang="es-ES_tradnl" sz="44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FE77DC-EAC9-DA91-ADF8-27C245B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39" y="978946"/>
            <a:ext cx="10286521" cy="5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89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BD55-C07A-8336-4E3F-4226A3F6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69C49B-F371-F5A7-D8B0-B5034E01067F}"/>
              </a:ext>
            </a:extLst>
          </p:cNvPr>
          <p:cNvSpPr txBox="1"/>
          <p:nvPr/>
        </p:nvSpPr>
        <p:spPr>
          <a:xfrm>
            <a:off x="127507" y="4053840"/>
            <a:ext cx="1186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Governanza de APIs con API Center</a:t>
            </a:r>
          </a:p>
        </p:txBody>
      </p:sp>
    </p:spTree>
    <p:extLst>
      <p:ext uri="{BB962C8B-B14F-4D97-AF65-F5344CB8AC3E}">
        <p14:creationId xmlns:p14="http://schemas.microsoft.com/office/powerpoint/2010/main" val="2755495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B784E-DA4B-600B-9B20-0A0F396FF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B559CE1-25EB-535C-B247-902889E066C8}"/>
              </a:ext>
            </a:extLst>
          </p:cNvPr>
          <p:cNvSpPr txBox="1"/>
          <p:nvPr/>
        </p:nvSpPr>
        <p:spPr>
          <a:xfrm>
            <a:off x="310789" y="345741"/>
            <a:ext cx="7757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Gobierno de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en API Center</a:t>
            </a:r>
            <a:endParaRPr lang="es-ES_tradnl" sz="4400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FF3112C-5DC6-B2B1-5300-C097B538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" t="1486"/>
          <a:stretch/>
        </p:blipFill>
        <p:spPr>
          <a:xfrm>
            <a:off x="1599494" y="1115182"/>
            <a:ext cx="8993012" cy="5486400"/>
          </a:xfrm>
          <a:prstGeom prst="rect">
            <a:avLst/>
          </a:prstGeom>
        </p:spPr>
      </p:pic>
      <p:pic>
        <p:nvPicPr>
          <p:cNvPr id="2050" name="Picture 2" descr="Exploring the API Gateway: Kong">
            <a:extLst>
              <a:ext uri="{FF2B5EF4-FFF2-40B4-BE49-F238E27FC236}">
                <a16:creationId xmlns:a16="http://schemas.microsoft.com/office/drawing/2014/main" id="{271B3D97-1765-4A80-8511-78FD32A0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5742817"/>
            <a:ext cx="1570810" cy="5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 API Gateway">
            <a:extLst>
              <a:ext uri="{FF2B5EF4-FFF2-40B4-BE49-F238E27FC236}">
                <a16:creationId xmlns:a16="http://schemas.microsoft.com/office/drawing/2014/main" id="{23395E1B-3448-319F-E05E-BBAF2CA54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5" r="24065"/>
          <a:stretch/>
        </p:blipFill>
        <p:spPr bwMode="auto">
          <a:xfrm>
            <a:off x="7426114" y="5172187"/>
            <a:ext cx="1060105" cy="114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igee&quot; Icon - Download for free – Iconduck">
            <a:extLst>
              <a:ext uri="{FF2B5EF4-FFF2-40B4-BE49-F238E27FC236}">
                <a16:creationId xmlns:a16="http://schemas.microsoft.com/office/drawing/2014/main" id="{CEE6AAE1-E185-F59F-E105-3BB609519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305" y="5252716"/>
            <a:ext cx="1270000" cy="4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BM API Connect - ZEBRA Consultants Ltd (Cyprus)">
            <a:extLst>
              <a:ext uri="{FF2B5EF4-FFF2-40B4-BE49-F238E27FC236}">
                <a16:creationId xmlns:a16="http://schemas.microsoft.com/office/drawing/2014/main" id="{5F031F11-0A0D-5DA9-637A-1665898C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030" y="5159595"/>
            <a:ext cx="1604288" cy="104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509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DF3C-08B5-915E-EDDD-C26D8B676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6120145-9A49-BA94-4332-161F99132652}"/>
              </a:ext>
            </a:extLst>
          </p:cNvPr>
          <p:cNvSpPr txBox="1"/>
          <p:nvPr/>
        </p:nvSpPr>
        <p:spPr>
          <a:xfrm>
            <a:off x="310789" y="345741"/>
            <a:ext cx="8281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API Center  - Ciclo de Vida de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1750C5-62B6-A4F6-5A46-364AC8B5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7" y="1917700"/>
            <a:ext cx="11313826" cy="34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43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43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70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6A7E1A-3E56-9A02-2C46-2EA5B9A987C7}"/>
              </a:ext>
            </a:extLst>
          </p:cNvPr>
          <p:cNvSpPr txBox="1"/>
          <p:nvPr/>
        </p:nvSpPr>
        <p:spPr>
          <a:xfrm>
            <a:off x="482600" y="4064000"/>
            <a:ext cx="5916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¿Qué es una </a:t>
            </a:r>
            <a:r>
              <a:rPr lang="es-PE" sz="6000" noProof="0" dirty="0">
                <a:solidFill>
                  <a:schemeClr val="bg1"/>
                </a:solidFill>
              </a:rPr>
              <a:t>API?</a:t>
            </a:r>
          </a:p>
        </p:txBody>
      </p:sp>
    </p:spTree>
    <p:extLst>
      <p:ext uri="{BB962C8B-B14F-4D97-AF65-F5344CB8AC3E}">
        <p14:creationId xmlns:p14="http://schemas.microsoft.com/office/powerpoint/2010/main" val="29216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6DF938E-5846-36D7-FDF5-DAE2C0EF94C4}"/>
              </a:ext>
            </a:extLst>
          </p:cNvPr>
          <p:cNvSpPr txBox="1"/>
          <p:nvPr/>
        </p:nvSpPr>
        <p:spPr>
          <a:xfrm>
            <a:off x="310789" y="345741"/>
            <a:ext cx="2945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Sin una API</a:t>
            </a:r>
            <a:endParaRPr lang="es-ES_tradnl" sz="4400" noProof="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0E5B68B-2A68-028F-5D6D-2448223D139F}"/>
              </a:ext>
            </a:extLst>
          </p:cNvPr>
          <p:cNvSpPr/>
          <p:nvPr/>
        </p:nvSpPr>
        <p:spPr>
          <a:xfrm>
            <a:off x="8757919" y="1188720"/>
            <a:ext cx="2143443" cy="1219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Servicio 1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9B2658B-3431-4A69-427B-30BC90106696}"/>
              </a:ext>
            </a:extLst>
          </p:cNvPr>
          <p:cNvSpPr/>
          <p:nvPr/>
        </p:nvSpPr>
        <p:spPr>
          <a:xfrm>
            <a:off x="8757920" y="2966721"/>
            <a:ext cx="2143442" cy="1219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Servicio 2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B21CDD-FEFE-588A-DDE7-000AC6AF93DC}"/>
              </a:ext>
            </a:extLst>
          </p:cNvPr>
          <p:cNvSpPr/>
          <p:nvPr/>
        </p:nvSpPr>
        <p:spPr>
          <a:xfrm>
            <a:off x="8757919" y="4744722"/>
            <a:ext cx="2143441" cy="1219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Servicio 3</a:t>
            </a:r>
          </a:p>
        </p:txBody>
      </p:sp>
      <p:pic>
        <p:nvPicPr>
          <p:cNvPr id="16" name="Gráfico 15" descr="Web design con relleno sólido">
            <a:extLst>
              <a:ext uri="{FF2B5EF4-FFF2-40B4-BE49-F238E27FC236}">
                <a16:creationId xmlns:a16="http://schemas.microsoft.com/office/drawing/2014/main" id="{4CA1B48A-8A6D-0C98-9FCF-DE97A431E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766" y="2457269"/>
            <a:ext cx="2235201" cy="2235201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C66B8A6-D7E2-82AF-0AA4-BC440A480D2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825967" y="3576321"/>
            <a:ext cx="49319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14AC3A6F-7CBD-CA06-8F8D-9A357C8EFF8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917474" y="1798320"/>
            <a:ext cx="2840445" cy="17765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angular 26">
            <a:extLst>
              <a:ext uri="{FF2B5EF4-FFF2-40B4-BE49-F238E27FC236}">
                <a16:creationId xmlns:a16="http://schemas.microsoft.com/office/drawing/2014/main" id="{2A296AF4-3E92-85F2-EE64-0A6333F9A451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5917474" y="3574869"/>
            <a:ext cx="2840445" cy="17794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A318326-D706-9F41-119D-9E1AB5174C75}"/>
              </a:ext>
            </a:extLst>
          </p:cNvPr>
          <p:cNvSpPr txBox="1"/>
          <p:nvPr/>
        </p:nvSpPr>
        <p:spPr>
          <a:xfrm>
            <a:off x="9231085" y="6153391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Activos</a:t>
            </a:r>
          </a:p>
        </p:txBody>
      </p:sp>
    </p:spTree>
    <p:extLst>
      <p:ext uri="{BB962C8B-B14F-4D97-AF65-F5344CB8AC3E}">
        <p14:creationId xmlns:p14="http://schemas.microsoft.com/office/powerpoint/2010/main" val="428573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637E-8D5A-9104-1162-4DE815D0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AA3837-8CAB-9F90-C784-D79EBFADD9A4}"/>
              </a:ext>
            </a:extLst>
          </p:cNvPr>
          <p:cNvSpPr txBox="1"/>
          <p:nvPr/>
        </p:nvSpPr>
        <p:spPr>
          <a:xfrm>
            <a:off x="310789" y="345741"/>
            <a:ext cx="10091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Application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Programming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Interface (API)</a:t>
            </a:r>
            <a:endParaRPr lang="es-ES_tradnl" sz="4400" noProof="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D360FEC-9BB7-6B1E-FD91-28EC26F200F7}"/>
              </a:ext>
            </a:extLst>
          </p:cNvPr>
          <p:cNvSpPr/>
          <p:nvPr/>
        </p:nvSpPr>
        <p:spPr>
          <a:xfrm>
            <a:off x="9443711" y="1360353"/>
            <a:ext cx="2143443" cy="1219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Servicio 1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1FE0033-6D1E-D6AC-1B41-BC533452C127}"/>
              </a:ext>
            </a:extLst>
          </p:cNvPr>
          <p:cNvSpPr/>
          <p:nvPr/>
        </p:nvSpPr>
        <p:spPr>
          <a:xfrm>
            <a:off x="9443710" y="3222355"/>
            <a:ext cx="2143442" cy="1219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Servicio 2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8AF2C1F-63CC-77D2-8F69-C46F402DFA9B}"/>
              </a:ext>
            </a:extLst>
          </p:cNvPr>
          <p:cNvSpPr/>
          <p:nvPr/>
        </p:nvSpPr>
        <p:spPr>
          <a:xfrm>
            <a:off x="9443711" y="5084357"/>
            <a:ext cx="2143441" cy="1219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Servicio 3</a:t>
            </a:r>
          </a:p>
        </p:txBody>
      </p:sp>
      <p:pic>
        <p:nvPicPr>
          <p:cNvPr id="16" name="Gráfico 15" descr="Web design con relleno sólido">
            <a:extLst>
              <a:ext uri="{FF2B5EF4-FFF2-40B4-BE49-F238E27FC236}">
                <a16:creationId xmlns:a16="http://schemas.microsoft.com/office/drawing/2014/main" id="{14471474-2BFA-D7E1-C4F1-EABEB90DB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890" y="2714354"/>
            <a:ext cx="2235201" cy="2235201"/>
          </a:xfrm>
          <a:prstGeom prst="rect">
            <a:avLst/>
          </a:prstGeom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4594F8AD-2A4F-275D-E74F-F2AAD588ED44}"/>
              </a:ext>
            </a:extLst>
          </p:cNvPr>
          <p:cNvSpPr/>
          <p:nvPr/>
        </p:nvSpPr>
        <p:spPr>
          <a:xfrm>
            <a:off x="5892985" y="1360353"/>
            <a:ext cx="914400" cy="494320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API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F60569D-AA21-CD18-0766-410CD0542D1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367091" y="3831955"/>
            <a:ext cx="25258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DF23F98-0899-7924-DA4E-92A2994DC33A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6807385" y="3831955"/>
            <a:ext cx="26363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8">
            <a:extLst>
              <a:ext uri="{FF2B5EF4-FFF2-40B4-BE49-F238E27FC236}">
                <a16:creationId xmlns:a16="http://schemas.microsoft.com/office/drawing/2014/main" id="{CE1BFCB3-E28B-B5E8-A85E-33967A7B33B8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 flipV="1">
            <a:off x="6807385" y="1969953"/>
            <a:ext cx="2636326" cy="186200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r 22">
            <a:extLst>
              <a:ext uri="{FF2B5EF4-FFF2-40B4-BE49-F238E27FC236}">
                <a16:creationId xmlns:a16="http://schemas.microsoft.com/office/drawing/2014/main" id="{73B1D2D2-BFB0-3E6A-1D08-13BB3C72B92F}"/>
              </a:ext>
            </a:extLst>
          </p:cNvPr>
          <p:cNvCxnSpPr>
            <a:cxnSpLocks/>
            <a:stCxn id="3" idx="3"/>
            <a:endCxn id="14" idx="2"/>
          </p:cNvCxnSpPr>
          <p:nvPr/>
        </p:nvCxnSpPr>
        <p:spPr>
          <a:xfrm>
            <a:off x="6807385" y="3831955"/>
            <a:ext cx="2636326" cy="186200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042805-CE7C-13E5-1601-F6313D95543F}"/>
              </a:ext>
            </a:extLst>
          </p:cNvPr>
          <p:cNvSpPr txBox="1"/>
          <p:nvPr/>
        </p:nvSpPr>
        <p:spPr>
          <a:xfrm>
            <a:off x="952052" y="1807586"/>
            <a:ext cx="405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Las APIs son interfaces de programación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2627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DC93-0865-BF0C-B875-AC32C9CD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2F3533-E284-82B8-6B06-0D7683F3331D}"/>
              </a:ext>
            </a:extLst>
          </p:cNvPr>
          <p:cNvSpPr txBox="1"/>
          <p:nvPr/>
        </p:nvSpPr>
        <p:spPr>
          <a:xfrm>
            <a:off x="310789" y="345741"/>
            <a:ext cx="5215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Protocolos para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31A9BD-A83D-2057-9EB0-272A2BCA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8" t="2784" r="1519" b="3166"/>
          <a:stretch/>
        </p:blipFill>
        <p:spPr>
          <a:xfrm>
            <a:off x="832757" y="1197429"/>
            <a:ext cx="10526486" cy="506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961BF7-FEC7-5B5D-0793-A93E2CC2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69" t="8985" r="7444" b="7646"/>
          <a:stretch/>
        </p:blipFill>
        <p:spPr>
          <a:xfrm>
            <a:off x="402641" y="2656114"/>
            <a:ext cx="11386718" cy="39841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FCAEE1-D689-9254-D604-05FC6DDF43CC}"/>
              </a:ext>
            </a:extLst>
          </p:cNvPr>
          <p:cNvSpPr txBox="1"/>
          <p:nvPr/>
        </p:nvSpPr>
        <p:spPr>
          <a:xfrm>
            <a:off x="310789" y="345741"/>
            <a:ext cx="6586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Las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son Habilitadores</a:t>
            </a:r>
            <a:endParaRPr lang="es-ES_tradnl" sz="4400" noProof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9C8821-3C4E-2368-61B0-E1B35AB112F5}"/>
              </a:ext>
            </a:extLst>
          </p:cNvPr>
          <p:cNvSpPr txBox="1"/>
          <p:nvPr/>
        </p:nvSpPr>
        <p:spPr>
          <a:xfrm>
            <a:off x="402641" y="1562482"/>
            <a:ext cx="4408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Mecanismo principal, simple y seguro de conectar organizaciones, socios y clientes</a:t>
            </a:r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E53D8E-57F1-EC38-7062-BA14B0943508}"/>
              </a:ext>
            </a:extLst>
          </p:cNvPr>
          <p:cNvSpPr txBox="1"/>
          <p:nvPr/>
        </p:nvSpPr>
        <p:spPr>
          <a:xfrm>
            <a:off x="5595257" y="15624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Hoy las empresas usan open APIs para lanzar productos y servicios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8661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A7B29-084C-75B3-0A77-461E62130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A2D533-FB61-070A-2E1C-40F295CE9F83}"/>
              </a:ext>
            </a:extLst>
          </p:cNvPr>
          <p:cNvSpPr txBox="1"/>
          <p:nvPr/>
        </p:nvSpPr>
        <p:spPr>
          <a:xfrm>
            <a:off x="310789" y="345741"/>
            <a:ext cx="4189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Valor de las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535D8B-F0F4-3DFB-85F7-8E707884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1" t="3533" r="1681" b="3201"/>
          <a:stretch/>
        </p:blipFill>
        <p:spPr>
          <a:xfrm>
            <a:off x="235440" y="1594757"/>
            <a:ext cx="11721120" cy="47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378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14752</TotalTime>
  <Words>358</Words>
  <Application>Microsoft Macintosh PowerPoint</Application>
  <PresentationFormat>Panorámica</PresentationFormat>
  <Paragraphs>85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Corbel</vt:lpstr>
      <vt:lpstr>Segoe UI</vt:lpstr>
      <vt:lpstr>Segoe UI Light</vt:lpstr>
      <vt:lpstr>Segoe UI Semilight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Nelson Luis Contreras Centeno</dc:creator>
  <cp:lastModifiedBy>Fidel Villanueva Delgado</cp:lastModifiedBy>
  <cp:revision>111</cp:revision>
  <dcterms:created xsi:type="dcterms:W3CDTF">2025-04-28T16:39:24Z</dcterms:created>
  <dcterms:modified xsi:type="dcterms:W3CDTF">2025-05-20T03:44:31Z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5e6402-922e-490f-9465-00b7f506285b_Enabled">
    <vt:lpwstr>true</vt:lpwstr>
  </property>
  <property fmtid="{D5CDD505-2E9C-101B-9397-08002B2CF9AE}" pid="3" name="MSIP_Label_cc5e6402-922e-490f-9465-00b7f506285b_SetDate">
    <vt:lpwstr>2025-04-28T16:44:28Z</vt:lpwstr>
  </property>
  <property fmtid="{D5CDD505-2E9C-101B-9397-08002B2CF9AE}" pid="4" name="MSIP_Label_cc5e6402-922e-490f-9465-00b7f506285b_Method">
    <vt:lpwstr>Standard</vt:lpwstr>
  </property>
  <property fmtid="{D5CDD505-2E9C-101B-9397-08002B2CF9AE}" pid="5" name="MSIP_Label_cc5e6402-922e-490f-9465-00b7f506285b_Name">
    <vt:lpwstr>Interno</vt:lpwstr>
  </property>
  <property fmtid="{D5CDD505-2E9C-101B-9397-08002B2CF9AE}" pid="6" name="MSIP_Label_cc5e6402-922e-490f-9465-00b7f506285b_SiteId">
    <vt:lpwstr>66dc1f77-2e0d-4d13-b961-7c2e63aa376b</vt:lpwstr>
  </property>
  <property fmtid="{D5CDD505-2E9C-101B-9397-08002B2CF9AE}" pid="7" name="MSIP_Label_cc5e6402-922e-490f-9465-00b7f506285b_ActionId">
    <vt:lpwstr>4e2cdf3e-1e58-4f9b-baf5-f3bce8a050dd</vt:lpwstr>
  </property>
  <property fmtid="{D5CDD505-2E9C-101B-9397-08002B2CF9AE}" pid="8" name="MSIP_Label_cc5e6402-922e-490f-9465-00b7f506285b_ContentBits">
    <vt:lpwstr>0</vt:lpwstr>
  </property>
  <property fmtid="{D5CDD505-2E9C-101B-9397-08002B2CF9AE}" pid="9" name="MSIP_Label_cc5e6402-922e-490f-9465-00b7f506285b_Tag">
    <vt:lpwstr>10, 3, 0, 1</vt:lpwstr>
  </property>
</Properties>
</file>